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80"/>
  </p:notesMasterIdLst>
  <p:sldIdLst>
    <p:sldId id="256" r:id="rId3"/>
    <p:sldId id="269" r:id="rId4"/>
    <p:sldId id="368" r:id="rId5"/>
    <p:sldId id="382" r:id="rId6"/>
    <p:sldId id="385" r:id="rId7"/>
    <p:sldId id="425" r:id="rId8"/>
    <p:sldId id="387" r:id="rId9"/>
    <p:sldId id="386" r:id="rId10"/>
    <p:sldId id="383" r:id="rId11"/>
    <p:sldId id="370" r:id="rId12"/>
    <p:sldId id="369" r:id="rId13"/>
    <p:sldId id="266"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428" r:id="rId28"/>
    <p:sldId id="288" r:id="rId29"/>
    <p:sldId id="289" r:id="rId30"/>
    <p:sldId id="290" r:id="rId31"/>
    <p:sldId id="291" r:id="rId32"/>
    <p:sldId id="292" r:id="rId33"/>
    <p:sldId id="293" r:id="rId34"/>
    <p:sldId id="371" r:id="rId35"/>
    <p:sldId id="294" r:id="rId36"/>
    <p:sldId id="295" r:id="rId37"/>
    <p:sldId id="296" r:id="rId38"/>
    <p:sldId id="297" r:id="rId39"/>
    <p:sldId id="298" r:id="rId40"/>
    <p:sldId id="299" r:id="rId41"/>
    <p:sldId id="306" r:id="rId42"/>
    <p:sldId id="307" r:id="rId43"/>
    <p:sldId id="308" r:id="rId44"/>
    <p:sldId id="311" r:id="rId45"/>
    <p:sldId id="312" r:id="rId46"/>
    <p:sldId id="304" r:id="rId47"/>
    <p:sldId id="397" r:id="rId48"/>
    <p:sldId id="398" r:id="rId49"/>
    <p:sldId id="401" r:id="rId50"/>
    <p:sldId id="402" r:id="rId51"/>
    <p:sldId id="403" r:id="rId52"/>
    <p:sldId id="419" r:id="rId53"/>
    <p:sldId id="407" r:id="rId54"/>
    <p:sldId id="418" r:id="rId55"/>
    <p:sldId id="405" r:id="rId56"/>
    <p:sldId id="409" r:id="rId57"/>
    <p:sldId id="406" r:id="rId58"/>
    <p:sldId id="395" r:id="rId59"/>
    <p:sldId id="422" r:id="rId60"/>
    <p:sldId id="423" r:id="rId61"/>
    <p:sldId id="420" r:id="rId62"/>
    <p:sldId id="408" r:id="rId63"/>
    <p:sldId id="355" r:id="rId64"/>
    <p:sldId id="359" r:id="rId65"/>
    <p:sldId id="360" r:id="rId66"/>
    <p:sldId id="362" r:id="rId67"/>
    <p:sldId id="363" r:id="rId68"/>
    <p:sldId id="364" r:id="rId69"/>
    <p:sldId id="365" r:id="rId70"/>
    <p:sldId id="421" r:id="rId71"/>
    <p:sldId id="427" r:id="rId72"/>
    <p:sldId id="384" r:id="rId73"/>
    <p:sldId id="426" r:id="rId74"/>
    <p:sldId id="413" r:id="rId75"/>
    <p:sldId id="414" r:id="rId76"/>
    <p:sldId id="415" r:id="rId77"/>
    <p:sldId id="416" r:id="rId78"/>
    <p:sldId id="41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ADB97D-D4DF-4E8C-AACC-B3E2F358E036}">
          <p14:sldIdLst>
            <p14:sldId id="256"/>
            <p14:sldId id="269"/>
            <p14:sldId id="368"/>
            <p14:sldId id="382"/>
            <p14:sldId id="385"/>
            <p14:sldId id="425"/>
            <p14:sldId id="387"/>
            <p14:sldId id="386"/>
            <p14:sldId id="383"/>
            <p14:sldId id="370"/>
            <p14:sldId id="369"/>
            <p14:sldId id="266"/>
            <p14:sldId id="271"/>
            <p14:sldId id="272"/>
            <p14:sldId id="273"/>
            <p14:sldId id="274"/>
            <p14:sldId id="275"/>
            <p14:sldId id="276"/>
            <p14:sldId id="277"/>
          </p14:sldIdLst>
        </p14:section>
        <p14:section name="Pinhole camera" id="{55553068-1FE6-41B5-80D0-77A65F8BA341}">
          <p14:sldIdLst>
            <p14:sldId id="278"/>
            <p14:sldId id="279"/>
            <p14:sldId id="280"/>
            <p14:sldId id="281"/>
            <p14:sldId id="282"/>
            <p14:sldId id="283"/>
            <p14:sldId id="428"/>
          </p14:sldIdLst>
        </p14:section>
        <p14:section name="Pinhole camera terms" id="{36B25DC3-BC8A-4389-90E8-5BE922BBF996}">
          <p14:sldIdLst>
            <p14:sldId id="288"/>
            <p14:sldId id="289"/>
            <p14:sldId id="290"/>
            <p14:sldId id="291"/>
            <p14:sldId id="292"/>
            <p14:sldId id="293"/>
            <p14:sldId id="371"/>
            <p14:sldId id="294"/>
            <p14:sldId id="295"/>
            <p14:sldId id="296"/>
            <p14:sldId id="297"/>
            <p14:sldId id="298"/>
            <p14:sldId id="299"/>
            <p14:sldId id="306"/>
            <p14:sldId id="307"/>
            <p14:sldId id="308"/>
            <p14:sldId id="311"/>
            <p14:sldId id="312"/>
            <p14:sldId id="304"/>
            <p14:sldId id="397"/>
            <p14:sldId id="398"/>
            <p14:sldId id="401"/>
            <p14:sldId id="402"/>
            <p14:sldId id="403"/>
            <p14:sldId id="419"/>
            <p14:sldId id="407"/>
            <p14:sldId id="418"/>
            <p14:sldId id="405"/>
            <p14:sldId id="409"/>
            <p14:sldId id="406"/>
            <p14:sldId id="395"/>
            <p14:sldId id="422"/>
            <p14:sldId id="423"/>
            <p14:sldId id="420"/>
            <p14:sldId id="408"/>
            <p14:sldId id="355"/>
            <p14:sldId id="359"/>
            <p14:sldId id="360"/>
            <p14:sldId id="362"/>
            <p14:sldId id="363"/>
            <p14:sldId id="364"/>
            <p14:sldId id="365"/>
            <p14:sldId id="421"/>
            <p14:sldId id="427"/>
            <p14:sldId id="384"/>
            <p14:sldId id="426"/>
          </p14:sldIdLst>
        </p14:section>
        <p14:section name="Extra" id="{19009ABB-AEAE-48D7-89A8-564DFEF5A18B}">
          <p14:sldIdLst>
            <p14:sldId id="413"/>
            <p14:sldId id="414"/>
            <p14:sldId id="415"/>
            <p14:sldId id="416"/>
            <p14:sldId id="4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8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73970" autoAdjust="0"/>
  </p:normalViewPr>
  <p:slideViewPr>
    <p:cSldViewPr snapToGrid="0">
      <p:cViewPr>
        <p:scale>
          <a:sx n="75" d="100"/>
          <a:sy n="75" d="100"/>
        </p:scale>
        <p:origin x="3512" y="110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6115E5-070B-4FDA-A0D7-98F159F8E3D8}"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8A251-3826-4F0B-AF6D-960589497703}" type="slidenum">
              <a:rPr lang="en-US" smtClean="0"/>
              <a:t>‹#›</a:t>
            </a:fld>
            <a:endParaRPr lang="en-US"/>
          </a:p>
        </p:txBody>
      </p:sp>
    </p:spTree>
    <p:extLst>
      <p:ext uri="{BB962C8B-B14F-4D97-AF65-F5344CB8AC3E}">
        <p14:creationId xmlns:p14="http://schemas.microsoft.com/office/powerpoint/2010/main" val="316968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en-US" sz="1200" dirty="0" smtClean="0">
                <a:latin typeface="Arial" panose="020B0604020202020204" pitchFamily="34" charset="0"/>
              </a:rPr>
              <a:t>Inverse Optics</a:t>
            </a:r>
          </a:p>
          <a:p>
            <a:pPr marL="171450" indent="-171450">
              <a:buFont typeface="Arial" panose="020B0604020202020204" pitchFamily="34" charset="0"/>
              <a:buChar char="•"/>
            </a:pPr>
            <a:r>
              <a:rPr lang="en-US" altLang="en-US" sz="1200" dirty="0" smtClean="0">
                <a:latin typeface="Arial" panose="020B0604020202020204" pitchFamily="34" charset="0"/>
              </a:rPr>
              <a:t>Intelligent interpretation of Imagery</a:t>
            </a:r>
          </a:p>
          <a:p>
            <a:pPr marL="171450" indent="-171450">
              <a:buFont typeface="Arial" panose="020B0604020202020204" pitchFamily="34" charset="0"/>
              <a:buChar char="•"/>
            </a:pPr>
            <a:r>
              <a:rPr lang="en-US" altLang="en-US" sz="1200" dirty="0" smtClean="0">
                <a:latin typeface="Arial" panose="020B0604020202020204" pitchFamily="34" charset="0"/>
              </a:rPr>
              <a:t>Building a Visual Cortex</a:t>
            </a:r>
            <a:endParaRPr lang="en-US" altLang="en-US" sz="1200"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E1D8A251-3826-4F0B-AF6D-960589497703}" type="slidenum">
              <a:rPr lang="en-US" smtClean="0"/>
              <a:t>2</a:t>
            </a:fld>
            <a:endParaRPr lang="en-US"/>
          </a:p>
        </p:txBody>
      </p:sp>
    </p:spTree>
    <p:extLst>
      <p:ext uri="{BB962C8B-B14F-4D97-AF65-F5344CB8AC3E}">
        <p14:creationId xmlns:p14="http://schemas.microsoft.com/office/powerpoint/2010/main" val="3234663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https://www.digitaltrends.com/mobile/apple-iphone-xs-max-vs-samsung-galaxy-note-9/</a:t>
            </a:r>
            <a:endParaRPr lang="en-US" dirty="0"/>
          </a:p>
        </p:txBody>
      </p:sp>
      <p:sp>
        <p:nvSpPr>
          <p:cNvPr id="4" name="Slide Number Placeholder 3"/>
          <p:cNvSpPr>
            <a:spLocks noGrp="1"/>
          </p:cNvSpPr>
          <p:nvPr>
            <p:ph type="sldNum" sz="quarter" idx="10"/>
          </p:nvPr>
        </p:nvSpPr>
        <p:spPr/>
        <p:txBody>
          <a:bodyPr/>
          <a:lstStyle/>
          <a:p>
            <a:fld id="{E1D8A251-3826-4F0B-AF6D-960589497703}" type="slidenum">
              <a:rPr lang="en-US" smtClean="0"/>
              <a:t>10</a:t>
            </a:fld>
            <a:endParaRPr lang="en-US"/>
          </a:p>
        </p:txBody>
      </p:sp>
    </p:spTree>
    <p:extLst>
      <p:ext uri="{BB962C8B-B14F-4D97-AF65-F5344CB8AC3E}">
        <p14:creationId xmlns:p14="http://schemas.microsoft.com/office/powerpoint/2010/main" val="2147562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8A251-3826-4F0B-AF6D-960589497703}" type="slidenum">
              <a:rPr lang="en-US" smtClean="0"/>
              <a:t>11</a:t>
            </a:fld>
            <a:endParaRPr lang="en-US"/>
          </a:p>
        </p:txBody>
      </p:sp>
    </p:spTree>
    <p:extLst>
      <p:ext uri="{BB962C8B-B14F-4D97-AF65-F5344CB8AC3E}">
        <p14:creationId xmlns:p14="http://schemas.microsoft.com/office/powerpoint/2010/main" val="1187427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https://www.pexels.com/photo/woman-leaning-on-glass-window-1101726/</a:t>
            </a:r>
            <a:endParaRPr lang="en-US" dirty="0"/>
          </a:p>
        </p:txBody>
      </p:sp>
      <p:sp>
        <p:nvSpPr>
          <p:cNvPr id="4" name="Slide Number Placeholder 3"/>
          <p:cNvSpPr>
            <a:spLocks noGrp="1"/>
          </p:cNvSpPr>
          <p:nvPr>
            <p:ph type="sldNum" sz="quarter" idx="10"/>
          </p:nvPr>
        </p:nvSpPr>
        <p:spPr/>
        <p:txBody>
          <a:bodyPr/>
          <a:lstStyle/>
          <a:p>
            <a:fld id="{E1D8A251-3826-4F0B-AF6D-960589497703}" type="slidenum">
              <a:rPr lang="en-US" smtClean="0"/>
              <a:t>12</a:t>
            </a:fld>
            <a:endParaRPr lang="en-US"/>
          </a:p>
        </p:txBody>
      </p:sp>
    </p:spTree>
    <p:extLst>
      <p:ext uri="{BB962C8B-B14F-4D97-AF65-F5344CB8AC3E}">
        <p14:creationId xmlns:p14="http://schemas.microsoft.com/office/powerpoint/2010/main" val="44227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https://www.toptenreviews.com/electronics/articles/basic-digital-slr-definitions/</a:t>
            </a:r>
            <a:endParaRPr lang="en-US" dirty="0"/>
          </a:p>
        </p:txBody>
      </p:sp>
      <p:sp>
        <p:nvSpPr>
          <p:cNvPr id="4" name="Slide Number Placeholder 3"/>
          <p:cNvSpPr>
            <a:spLocks noGrp="1"/>
          </p:cNvSpPr>
          <p:nvPr>
            <p:ph type="sldNum" sz="quarter" idx="10"/>
          </p:nvPr>
        </p:nvSpPr>
        <p:spPr/>
        <p:txBody>
          <a:bodyPr/>
          <a:lstStyle/>
          <a:p>
            <a:fld id="{E1D8A251-3826-4F0B-AF6D-960589497703}" type="slidenum">
              <a:rPr lang="en-US" smtClean="0"/>
              <a:t>51</a:t>
            </a:fld>
            <a:endParaRPr lang="en-US"/>
          </a:p>
        </p:txBody>
      </p:sp>
    </p:spTree>
    <p:extLst>
      <p:ext uri="{BB962C8B-B14F-4D97-AF65-F5344CB8AC3E}">
        <p14:creationId xmlns:p14="http://schemas.microsoft.com/office/powerpoint/2010/main" val="44769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https://www.google.com/search?q=DSLR+Cheat+Sheet&amp;num=50&amp;newwindow=1&amp;safe=off&amp;rlz=1C1GCEA_enCA820CA820&amp;source=lnms&amp;tbm=isch&amp;sa=X&amp;ved=0ahUKEwjrxubdnJDgAhVB_oMKHToBAlcQ_AUIDigB&amp;biw=2048&amp;bih=1038#imgrc=JT92c7ZjrLhIlM:</a:t>
            </a:r>
          </a:p>
          <a:p>
            <a:endParaRPr lang="en-US" dirty="0" smtClean="0"/>
          </a:p>
          <a:p>
            <a:r>
              <a:rPr lang="en-US" dirty="0" smtClean="0"/>
              <a:t>https://www.google.com/search?q=DSLR+Cheat+Sheet&amp;num=50&amp;newwindow=1&amp;safe=off&amp;rlz=1C1GCEA_enCA820CA820&amp;source=lnms&amp;tbm=isch&amp;sa=X&amp;ved=0ahUKEwjrxubdnJDgAhVB_oMKHToBAlcQ_AUIDigB&amp;biw=2048&amp;bih=1038#imgrc=BbykZqPMO3w4aM:</a:t>
            </a:r>
          </a:p>
          <a:p>
            <a:endParaRPr lang="en-US" dirty="0" smtClean="0"/>
          </a:p>
          <a:p>
            <a:r>
              <a:rPr lang="en-US" dirty="0" smtClean="0"/>
              <a:t>https://www.google.com/search?q=DSLR+Cheat+Sheet&amp;num=50&amp;newwindow=1&amp;safe=off&amp;rlz=1C1GCEA_enCA820CA820&amp;source=lnms&amp;tbm=isch&amp;sa=X&amp;ved=0ahUKEwjrxubdnJDgAhVB_oMKHToBAlcQ_AUIDigB&amp;biw=2048&amp;bih=1038#imgrc=obI77yBKDKO3tM:</a:t>
            </a:r>
          </a:p>
          <a:p>
            <a:endParaRPr lang="en-US" dirty="0"/>
          </a:p>
        </p:txBody>
      </p:sp>
      <p:sp>
        <p:nvSpPr>
          <p:cNvPr id="4" name="Slide Number Placeholder 3"/>
          <p:cNvSpPr>
            <a:spLocks noGrp="1"/>
          </p:cNvSpPr>
          <p:nvPr>
            <p:ph type="sldNum" sz="quarter" idx="10"/>
          </p:nvPr>
        </p:nvSpPr>
        <p:spPr/>
        <p:txBody>
          <a:bodyPr/>
          <a:lstStyle/>
          <a:p>
            <a:fld id="{E1D8A251-3826-4F0B-AF6D-960589497703}" type="slidenum">
              <a:rPr lang="en-US" smtClean="0"/>
              <a:t>52</a:t>
            </a:fld>
            <a:endParaRPr lang="en-US"/>
          </a:p>
        </p:txBody>
      </p:sp>
    </p:spTree>
    <p:extLst>
      <p:ext uri="{BB962C8B-B14F-4D97-AF65-F5344CB8AC3E}">
        <p14:creationId xmlns:p14="http://schemas.microsoft.com/office/powerpoint/2010/main" val="1212765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8A251-3826-4F0B-AF6D-960589497703}" type="slidenum">
              <a:rPr lang="en-US" smtClean="0"/>
              <a:t>60</a:t>
            </a:fld>
            <a:endParaRPr lang="en-US"/>
          </a:p>
        </p:txBody>
      </p:sp>
    </p:spTree>
    <p:extLst>
      <p:ext uri="{BB962C8B-B14F-4D97-AF65-F5344CB8AC3E}">
        <p14:creationId xmlns:p14="http://schemas.microsoft.com/office/powerpoint/2010/main" val="299273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https://www.cambridgeincolour.com/tutorials/diffraction-photography.htm</a:t>
            </a:r>
          </a:p>
          <a:p>
            <a:endParaRPr lang="en-US" dirty="0"/>
          </a:p>
        </p:txBody>
      </p:sp>
      <p:sp>
        <p:nvSpPr>
          <p:cNvPr id="4" name="Slide Number Placeholder 3"/>
          <p:cNvSpPr>
            <a:spLocks noGrp="1"/>
          </p:cNvSpPr>
          <p:nvPr>
            <p:ph type="sldNum" sz="quarter" idx="10"/>
          </p:nvPr>
        </p:nvSpPr>
        <p:spPr/>
        <p:txBody>
          <a:bodyPr/>
          <a:lstStyle/>
          <a:p>
            <a:fld id="{E1D8A251-3826-4F0B-AF6D-960589497703}" type="slidenum">
              <a:rPr lang="en-US" smtClean="0"/>
              <a:t>75</a:t>
            </a:fld>
            <a:endParaRPr lang="en-US"/>
          </a:p>
        </p:txBody>
      </p:sp>
    </p:spTree>
    <p:extLst>
      <p:ext uri="{BB962C8B-B14F-4D97-AF65-F5344CB8AC3E}">
        <p14:creationId xmlns:p14="http://schemas.microsoft.com/office/powerpoint/2010/main" val="3786429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ngle_Lines">
    <p:bg>
      <p:bgRef idx="1001">
        <a:schemeClr val="bg1"/>
      </p:bgRef>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DAA538E-3C43-4881-9A33-4C4D33F2F525}"/>
              </a:ext>
            </a:extLst>
          </p:cNvPr>
          <p:cNvSpPr>
            <a:spLocks noGrp="1"/>
          </p:cNvSpPr>
          <p:nvPr>
            <p:ph type="body" sz="quarter" idx="10"/>
          </p:nvPr>
        </p:nvSpPr>
        <p:spPr>
          <a:xfrm>
            <a:off x="241300" y="6646"/>
            <a:ext cx="11696700" cy="783931"/>
          </a:xfrm>
          <a:prstGeom prst="rect">
            <a:avLst/>
          </a:prstGeom>
        </p:spPr>
        <p:txBody>
          <a:bodyPr anchor="ctr"/>
          <a:lstStyle>
            <a:lvl1pPr marL="0" indent="0">
              <a:buNone/>
              <a:defRPr sz="2800" b="1">
                <a:solidFill>
                  <a:schemeClr val="bg1"/>
                </a:solidFill>
                <a:latin typeface="+mn-lt"/>
              </a:defRPr>
            </a:lvl1pPr>
          </a:lstStyle>
          <a:p>
            <a:pPr lvl="0"/>
            <a:r>
              <a:rPr lang="en-US" noProof="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191605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800" b="1">
                <a:solidFill>
                  <a:schemeClr val="bg1"/>
                </a:solidFill>
                <a:latin typeface="+mn-lt"/>
              </a:defRPr>
            </a:lvl1pPr>
          </a:lstStyle>
          <a:p>
            <a:pPr lvl="0"/>
            <a:r>
              <a:rPr lang="en-US" noProof="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1/29/2019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012BC9-BD10-4E7E-9A4D-350BF571A3A1}" type="datetimeFigureOut">
              <a:rPr lang="en-US" smtClean="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402240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988826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68" r:id="rId6"/>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kenrockwell.com/canon/6d-mk-ii.htm" TargetMode="External"/><Relationship Id="rId5" Type="http://schemas.openxmlformats.org/officeDocument/2006/relationships/hyperlink" Target="https://www.ifixit.com/Guide/Image/meta/JyuleQEJbHHs1BrU" TargetMode="External"/><Relationship Id="rId4" Type="http://schemas.openxmlformats.org/officeDocument/2006/relationships/image" Target="../media/image22.png"/><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fstoppers.com/natural-light/camera-obscura-flips-outside-world-4971" TargetMode="Externa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tif"/><Relationship Id="rId1" Type="http://schemas.openxmlformats.org/officeDocument/2006/relationships/slideLayout" Target="../slideLayouts/slideLayout1.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creativelive.com/blog/common-photography-term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s>
</file>

<file path=ppt/slides/_rels/slide53.xml.rels><?xml version="1.0" encoding="UTF-8" standalone="yes"?>
<Relationships xmlns="http://schemas.openxmlformats.org/package/2006/relationships"><Relationship Id="rId2" Type="http://schemas.openxmlformats.org/officeDocument/2006/relationships/hyperlink" Target="https://www.photographyblog.com/articles/7_reasons_why_you_should_use_a_tripod"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ideo" Target="https://www.youtube.com/embed/CmjeCchGRQo" TargetMode="External"/><Relationship Id="rId5" Type="http://schemas.openxmlformats.org/officeDocument/2006/relationships/hyperlink" Target="https://www.creativelive.com/photography-guides/what-is-shutter-speed" TargetMode="External"/><Relationship Id="rId4" Type="http://schemas.openxmlformats.org/officeDocument/2006/relationships/image" Target="../media/image48.jpeg"/></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hyperlink" Target="https://www.photo.net/discuss/threads/rgb-filters-for-color-w-b-w-film.414924/" TargetMode="External"/><Relationship Id="rId4" Type="http://schemas.openxmlformats.org/officeDocument/2006/relationships/hyperlink" Target="https://tienda.lunatico.es/RGBUV/IR-Baader-2-filter-se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photographylife.com/what-is-iso-in-photography" TargetMode="External"/><Relationship Id="rId5" Type="http://schemas.openxmlformats.org/officeDocument/2006/relationships/hyperlink" Target="https://www.shawacademy.com/blog/everything-you-need-to-know-about-iso/" TargetMode="External"/><Relationship Id="rId4" Type="http://schemas.openxmlformats.org/officeDocument/2006/relationships/image" Target="../media/image51.jpeg"/></Relationships>
</file>

<file path=ppt/slides/_rels/slide61.xml.rels><?xml version="1.0" encoding="UTF-8" standalone="yes"?>
<Relationships xmlns="http://schemas.openxmlformats.org/package/2006/relationships"><Relationship Id="rId2" Type="http://schemas.openxmlformats.org/officeDocument/2006/relationships/hyperlink" Target="https://www.digitaltrends.com/photography/what-is-iso/"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maxmax.com/spectral_response.htm" TargetMode="External"/><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hyperlink" Target="https://en.wikipedia.org/wiki/RGB_color_model#/media/File:Rgb-compose-Alim_Khan.jpg" TargetMode="Externa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doodle.com/poll/x2aqnk3f92yighm9"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7157100" cy="1795540"/>
          </a:xfrm>
        </p:spPr>
        <p:txBody>
          <a:bodyPr/>
          <a:lstStyle/>
          <a:p>
            <a:r>
              <a:rPr lang="en-US" dirty="0" smtClean="0"/>
              <a:t>Digital Image</a:t>
            </a:r>
            <a:br>
              <a:rPr lang="en-US" dirty="0" smtClean="0"/>
            </a:br>
            <a:r>
              <a:rPr lang="en-US" dirty="0" smtClean="0"/>
              <a:t>: How To Capture Images</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7"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8"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2018-01-28</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12" descr="Time to talk cameras! The S-year often comes with a camera upgrade, and Apple had a lot to say about these new sens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0460" y="2451567"/>
            <a:ext cx="3496516" cy="262238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smtClean="0"/>
              <a:t>Example: Smart Phones</a:t>
            </a:r>
            <a:endParaRPr lang="en-US" dirty="0"/>
          </a:p>
        </p:txBody>
      </p:sp>
      <p:pic>
        <p:nvPicPr>
          <p:cNvPr id="4" name="Picture 3"/>
          <p:cNvPicPr>
            <a:picLocks noChangeAspect="1"/>
          </p:cNvPicPr>
          <p:nvPr/>
        </p:nvPicPr>
        <p:blipFill rotWithShape="1">
          <a:blip r:embed="rId4"/>
          <a:srcRect l="699" r="36594"/>
          <a:stretch/>
        </p:blipFill>
        <p:spPr>
          <a:xfrm>
            <a:off x="241300" y="987552"/>
            <a:ext cx="4599940" cy="5638800"/>
          </a:xfrm>
          <a:prstGeom prst="rect">
            <a:avLst/>
          </a:prstGeom>
        </p:spPr>
      </p:pic>
      <p:sp>
        <p:nvSpPr>
          <p:cNvPr id="5" name="Rounded Rectangle 4"/>
          <p:cNvSpPr/>
          <p:nvPr/>
        </p:nvSpPr>
        <p:spPr>
          <a:xfrm>
            <a:off x="292893" y="5541264"/>
            <a:ext cx="4548347" cy="1024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2893" y="2706624"/>
            <a:ext cx="4548347" cy="4145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09004" y="5919061"/>
            <a:ext cx="6063391" cy="646331"/>
          </a:xfrm>
          <a:prstGeom prst="rect">
            <a:avLst/>
          </a:prstGeom>
        </p:spPr>
        <p:txBody>
          <a:bodyPr wrap="none">
            <a:spAutoFit/>
          </a:bodyPr>
          <a:lstStyle/>
          <a:p>
            <a:r>
              <a:rPr lang="en-US" dirty="0">
                <a:hlinkClick r:id="rId5"/>
              </a:rPr>
              <a:t>https://</a:t>
            </a:r>
            <a:r>
              <a:rPr lang="en-US" dirty="0" smtClean="0">
                <a:hlinkClick r:id="rId5"/>
              </a:rPr>
              <a:t>www.ifixit.com/Guide/Image/meta/JyuleQEJbHHs1BrU</a:t>
            </a:r>
            <a:endParaRPr lang="en-US" dirty="0" smtClean="0"/>
          </a:p>
          <a:p>
            <a:r>
              <a:rPr lang="en-US" dirty="0" smtClean="0">
                <a:hlinkClick r:id="rId6"/>
              </a:rPr>
              <a:t>https</a:t>
            </a:r>
            <a:r>
              <a:rPr lang="en-US" dirty="0">
                <a:hlinkClick r:id="rId6"/>
              </a:rPr>
              <a:t>://</a:t>
            </a:r>
            <a:r>
              <a:rPr lang="en-US" dirty="0" smtClean="0">
                <a:hlinkClick r:id="rId6"/>
              </a:rPr>
              <a:t>kenrockwell.com/canon/6d-mk-ii.htm</a:t>
            </a:r>
            <a:r>
              <a:rPr lang="en-US" dirty="0" smtClean="0"/>
              <a:t> </a:t>
            </a:r>
            <a:endParaRPr lang="en-US" dirty="0"/>
          </a:p>
        </p:txBody>
      </p:sp>
      <p:pic>
        <p:nvPicPr>
          <p:cNvPr id="5128" name="Picture 8" descr="https://d3nevzfk7ii3be.cloudfront.net/igi/JyuleQEJbHHs1BrU.standard"/>
          <p:cNvPicPr>
            <a:picLocks noChangeAspect="1" noChangeArrowheads="1"/>
          </p:cNvPicPr>
          <p:nvPr/>
        </p:nvPicPr>
        <p:blipFill rotWithShape="1">
          <a:blip r:embed="rId7">
            <a:extLst>
              <a:ext uri="{28A0092B-C50C-407E-A947-70E740481C1C}">
                <a14:useLocalDpi xmlns:a14="http://schemas.microsoft.com/office/drawing/2010/main" val="0"/>
              </a:ext>
            </a:extLst>
          </a:blip>
          <a:srcRect t="31365"/>
          <a:stretch/>
        </p:blipFill>
        <p:spPr bwMode="auto">
          <a:xfrm>
            <a:off x="5337492" y="1896731"/>
            <a:ext cx="2428875" cy="12502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9652000" y="3498007"/>
            <a:ext cx="2095302" cy="2461694"/>
          </a:xfrm>
          <a:prstGeom prst="rect">
            <a:avLst/>
          </a:prstGeom>
        </p:spPr>
      </p:pic>
      <p:pic>
        <p:nvPicPr>
          <p:cNvPr id="5130" name="Picture 10" descr="Image result for 6d mark II image fre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95917" y="1432249"/>
            <a:ext cx="2025118" cy="202511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8175311" y="1309613"/>
            <a:ext cx="1460656" cy="523220"/>
          </a:xfrm>
          <a:prstGeom prst="rect">
            <a:avLst/>
          </a:prstGeom>
        </p:spPr>
        <p:txBody>
          <a:bodyPr wrap="none">
            <a:spAutoFit/>
          </a:bodyPr>
          <a:lstStyle/>
          <a:p>
            <a:r>
              <a:rPr lang="en-US" sz="2800" b="1" dirty="0" smtClean="0"/>
              <a:t>6D MK II</a:t>
            </a:r>
            <a:endParaRPr lang="en-US" sz="2800" b="1" dirty="0"/>
          </a:p>
        </p:txBody>
      </p:sp>
    </p:spTree>
    <p:extLst>
      <p:ext uri="{BB962C8B-B14F-4D97-AF65-F5344CB8AC3E}">
        <p14:creationId xmlns:p14="http://schemas.microsoft.com/office/powerpoint/2010/main" val="2694853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 </a:t>
            </a:r>
            <a:endParaRPr lang="en-US" dirty="0"/>
          </a:p>
        </p:txBody>
      </p:sp>
      <p:sp>
        <p:nvSpPr>
          <p:cNvPr id="3" name="TextBox 2"/>
          <p:cNvSpPr txBox="1"/>
          <p:nvPr/>
        </p:nvSpPr>
        <p:spPr>
          <a:xfrm>
            <a:off x="396240" y="1130880"/>
            <a:ext cx="11265408" cy="3139321"/>
          </a:xfrm>
          <a:prstGeom prst="rect">
            <a:avLst/>
          </a:prstGeom>
          <a:noFill/>
        </p:spPr>
        <p:txBody>
          <a:bodyPr wrap="square" rtlCol="0">
            <a:spAutoFit/>
          </a:bodyPr>
          <a:lstStyle/>
          <a:p>
            <a:r>
              <a:rPr lang="en-US" b="1" dirty="0" smtClean="0">
                <a:latin typeface="Arial" pitchFamily="34" charset="0"/>
                <a:cs typeface="Arial" pitchFamily="34" charset="0"/>
              </a:rPr>
              <a:t>Case 1: Apple watch with a 4k screen. </a:t>
            </a:r>
          </a:p>
          <a:p>
            <a:endParaRPr lang="en-US" b="1" dirty="0" smtClean="0">
              <a:latin typeface="Arial" pitchFamily="34" charset="0"/>
              <a:cs typeface="Arial" pitchFamily="34" charset="0"/>
            </a:endParaRPr>
          </a:p>
          <a:p>
            <a:r>
              <a:rPr lang="en-US" b="1" dirty="0" smtClean="0">
                <a:latin typeface="Arial" pitchFamily="34" charset="0"/>
                <a:cs typeface="Arial" pitchFamily="34" charset="0"/>
              </a:rPr>
              <a:t>Case 2: </a:t>
            </a:r>
            <a:r>
              <a:rPr lang="en-US" b="1" dirty="0">
                <a:latin typeface="Arial" pitchFamily="34" charset="0"/>
                <a:cs typeface="Arial" pitchFamily="34" charset="0"/>
              </a:rPr>
              <a:t>8</a:t>
            </a:r>
            <a:r>
              <a:rPr lang="en-US" b="1" dirty="0" smtClean="0">
                <a:latin typeface="Arial" pitchFamily="34" charset="0"/>
                <a:cs typeface="Arial" pitchFamily="34" charset="0"/>
              </a:rPr>
              <a:t>0 inch high-definition full-HD TV. </a:t>
            </a:r>
          </a:p>
          <a:p>
            <a:endParaRPr lang="en-US" b="1" dirty="0">
              <a:latin typeface="Arial" pitchFamily="34" charset="0"/>
              <a:cs typeface="Arial" pitchFamily="34" charset="0"/>
            </a:endParaRPr>
          </a:p>
          <a:p>
            <a:r>
              <a:rPr lang="en-US" b="1" dirty="0" smtClean="0">
                <a:latin typeface="Arial" pitchFamily="34" charset="0"/>
                <a:cs typeface="Arial" pitchFamily="34" charset="0"/>
              </a:rPr>
              <a:t>Case 3: 4k monitor for Skype meeting</a:t>
            </a:r>
          </a:p>
          <a:p>
            <a:endParaRPr lang="en-US" b="1" dirty="0">
              <a:latin typeface="Arial" pitchFamily="34" charset="0"/>
              <a:cs typeface="Arial" pitchFamily="34" charset="0"/>
            </a:endParaRPr>
          </a:p>
          <a:p>
            <a:r>
              <a:rPr lang="en-US" b="1" dirty="0" smtClean="0">
                <a:latin typeface="Arial" pitchFamily="34" charset="0"/>
                <a:cs typeface="Arial" pitchFamily="34" charset="0"/>
              </a:rPr>
              <a:t>Case 4: 5 inch smart phone with 4k resolution for VR gaming</a:t>
            </a:r>
          </a:p>
          <a:p>
            <a:endParaRPr lang="en-US" b="1" dirty="0">
              <a:latin typeface="Arial" pitchFamily="34" charset="0"/>
              <a:cs typeface="Arial" pitchFamily="34" charset="0"/>
            </a:endParaRPr>
          </a:p>
          <a:p>
            <a:r>
              <a:rPr lang="en-US" b="1" dirty="0" smtClean="0">
                <a:latin typeface="Arial" pitchFamily="34" charset="0"/>
                <a:cs typeface="Arial" pitchFamily="34" charset="0"/>
              </a:rPr>
              <a:t>Case 5: 8K 80 inch TV for NETFLIX watching</a:t>
            </a:r>
          </a:p>
          <a:p>
            <a:endParaRPr lang="en-US" b="1" dirty="0">
              <a:latin typeface="Arial" pitchFamily="34" charset="0"/>
              <a:cs typeface="Arial" pitchFamily="34" charset="0"/>
            </a:endParaRPr>
          </a:p>
          <a:p>
            <a:endParaRPr lang="en-US" b="1" dirty="0">
              <a:latin typeface="Arial" pitchFamily="34" charset="0"/>
              <a:cs typeface="Arial" pitchFamily="34" charset="0"/>
            </a:endParaRPr>
          </a:p>
        </p:txBody>
      </p:sp>
    </p:spTree>
    <p:extLst>
      <p:ext uri="{BB962C8B-B14F-4D97-AF65-F5344CB8AC3E}">
        <p14:creationId xmlns:p14="http://schemas.microsoft.com/office/powerpoint/2010/main" val="6517453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Role of Light to Sight</a:t>
            </a:r>
            <a:endParaRPr lang="en-US" dirty="0"/>
          </a:p>
        </p:txBody>
      </p:sp>
      <p:pic>
        <p:nvPicPr>
          <p:cNvPr id="4"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3">
            <a:extLst/>
          </a:blip>
          <a:stretch>
            <a:fillRect/>
          </a:stretch>
        </p:blipFill>
        <p:spPr>
          <a:xfrm>
            <a:off x="7336791" y="2169579"/>
            <a:ext cx="3187439" cy="3655933"/>
          </a:xfrm>
          <a:prstGeom prst="rect">
            <a:avLst/>
          </a:prstGeom>
          <a:ln w="12700">
            <a:miter lim="400000"/>
          </a:ln>
        </p:spPr>
      </p:pic>
      <p:sp>
        <p:nvSpPr>
          <p:cNvPr id="3" name="AutoShape 6" descr="Image result for eye sid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Image result for eye side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066" t="19584" r="15929" b="8762"/>
          <a:stretch/>
        </p:blipFill>
        <p:spPr bwMode="auto">
          <a:xfrm>
            <a:off x="1039415" y="2943892"/>
            <a:ext cx="2557604" cy="224073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flipV="1">
            <a:off x="7338060" y="2188343"/>
            <a:ext cx="371476" cy="54687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09536" y="2102618"/>
            <a:ext cx="321309" cy="62064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716948" y="2728411"/>
            <a:ext cx="596693" cy="3333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336791" y="2695073"/>
            <a:ext cx="372745" cy="55883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709536" y="2709646"/>
            <a:ext cx="257936" cy="56759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011424" y="2713837"/>
            <a:ext cx="4724353" cy="135042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7216504" y="4115946"/>
            <a:ext cx="371476" cy="54687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587980" y="4030221"/>
            <a:ext cx="321309" cy="620649"/>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595392" y="4656014"/>
            <a:ext cx="596693" cy="3333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7215235" y="4622676"/>
            <a:ext cx="372745" cy="558831"/>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587980" y="4637249"/>
            <a:ext cx="257936" cy="56759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3011424" y="4223439"/>
            <a:ext cx="4550316" cy="42743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7691815" y="1562100"/>
            <a:ext cx="3067625" cy="1147546"/>
          </a:xfrm>
          <a:prstGeom prst="straightConnector1">
            <a:avLst/>
          </a:prstGeom>
          <a:ln w="76200">
            <a:solidFill>
              <a:srgbClr val="E682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7614221" y="1556956"/>
            <a:ext cx="3186965" cy="3099058"/>
          </a:xfrm>
          <a:prstGeom prst="straightConnector1">
            <a:avLst/>
          </a:prstGeom>
          <a:ln w="76200">
            <a:solidFill>
              <a:srgbClr val="E68200"/>
            </a:solidFill>
            <a:tailEnd type="triangle"/>
          </a:ln>
        </p:spPr>
        <p:style>
          <a:lnRef idx="1">
            <a:schemeClr val="accent1"/>
          </a:lnRef>
          <a:fillRef idx="0">
            <a:schemeClr val="accent1"/>
          </a:fillRef>
          <a:effectRef idx="0">
            <a:schemeClr val="accent1"/>
          </a:effectRef>
          <a:fontRef idx="minor">
            <a:schemeClr val="tx1"/>
          </a:fontRef>
        </p:style>
      </p:cxnSp>
      <p:pic>
        <p:nvPicPr>
          <p:cNvPr id="6154" name="Picture 10" descr="Image result for sun clip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14915" y="896086"/>
            <a:ext cx="1372542" cy="127349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277620" y="6185229"/>
            <a:ext cx="9654540" cy="461665"/>
          </a:xfrm>
          <a:prstGeom prst="rect">
            <a:avLst/>
          </a:prstGeom>
          <a:noFill/>
        </p:spPr>
        <p:txBody>
          <a:bodyPr wrap="square" rtlCol="0">
            <a:spAutoFit/>
          </a:bodyPr>
          <a:lstStyle/>
          <a:p>
            <a:r>
              <a:rPr lang="en-US" sz="2400" b="1" dirty="0" smtClean="0">
                <a:cs typeface="Arial" pitchFamily="34" charset="0"/>
              </a:rPr>
              <a:t>Rays from the sun reflect off plant and the green rays go in </a:t>
            </a:r>
            <a:r>
              <a:rPr lang="en-US" sz="2400" b="1" u="sng" dirty="0" smtClean="0">
                <a:solidFill>
                  <a:srgbClr val="FF0000"/>
                </a:solidFill>
                <a:cs typeface="Arial" pitchFamily="34" charset="0"/>
              </a:rPr>
              <a:t>all directions</a:t>
            </a:r>
          </a:p>
        </p:txBody>
      </p:sp>
      <p:pic>
        <p:nvPicPr>
          <p:cNvPr id="7170" name="Picture 2" descr="Image result for pris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36" y="1179479"/>
            <a:ext cx="3265805" cy="158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3155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Camera Sensor</a:t>
            </a:r>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456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Object We Like to Take</a:t>
            </a:r>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8100"/>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39" name="Put a photosensor in front of object">
            <a:extLst>
              <a:ext uri="{FF2B5EF4-FFF2-40B4-BE49-F238E27FC236}">
                <a16:creationId xmlns:a16="http://schemas.microsoft.com/office/drawing/2014/main" id="{1388512D-6353-445F-ABB6-8B848E4ABB45}"/>
              </a:ext>
            </a:extLst>
          </p:cNvPr>
          <p:cNvSpPr txBox="1"/>
          <p:nvPr/>
        </p:nvSpPr>
        <p:spPr>
          <a:xfrm>
            <a:off x="3675758" y="5928572"/>
            <a:ext cx="5729710"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r>
              <a:rPr lang="en-US" sz="2400" dirty="0">
                <a:latin typeface="+mj-lt"/>
              </a:rPr>
              <a:t>What would an image taken like this look like?</a:t>
            </a:r>
            <a:endParaRPr sz="2400" dirty="0">
              <a:latin typeface="+mj-lt"/>
            </a:endParaRPr>
          </a:p>
        </p:txBody>
      </p:sp>
    </p:spTree>
    <p:extLst>
      <p:ext uri="{BB962C8B-B14F-4D97-AF65-F5344CB8AC3E}">
        <p14:creationId xmlns:p14="http://schemas.microsoft.com/office/powerpoint/2010/main" val="46939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Bare-Sensor Imaging</a:t>
            </a:r>
            <a:endParaRPr lang="en-US" dirty="0"/>
          </a:p>
        </p:txBody>
      </p:sp>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Bare-sensor imaging</a:t>
            </a:r>
            <a:endParaRPr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40" name="Line">
            <a:extLst>
              <a:ext uri="{FF2B5EF4-FFF2-40B4-BE49-F238E27FC236}">
                <a16:creationId xmlns:a16="http://schemas.microsoft.com/office/drawing/2014/main" id="{F69AC22E-419F-44E9-9CFE-BFE8D5E05BA2}"/>
              </a:ext>
            </a:extLst>
          </p:cNvPr>
          <p:cNvSpPr/>
          <p:nvPr/>
        </p:nvSpPr>
        <p:spPr>
          <a:xfrm>
            <a:off x="3848100" y="1875822"/>
            <a:ext cx="6170421" cy="0"/>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2112539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Light Reflect off All Positions on the Object and Goes in All Directions</a:t>
            </a:r>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40" name="Line">
            <a:extLst>
              <a:ext uri="{FF2B5EF4-FFF2-40B4-BE49-F238E27FC236}">
                <a16:creationId xmlns:a16="http://schemas.microsoft.com/office/drawing/2014/main" id="{F69AC22E-419F-44E9-9CFE-BFE8D5E05BA2}"/>
              </a:ext>
            </a:extLst>
          </p:cNvPr>
          <p:cNvSpPr/>
          <p:nvPr/>
        </p:nvSpPr>
        <p:spPr>
          <a:xfrm>
            <a:off x="3848100" y="1875822"/>
            <a:ext cx="6170421" cy="0"/>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1" name="Line">
            <a:extLst>
              <a:ext uri="{FF2B5EF4-FFF2-40B4-BE49-F238E27FC236}">
                <a16:creationId xmlns:a16="http://schemas.microsoft.com/office/drawing/2014/main" id="{C744AD0E-03C6-4AA7-AFAE-81935D26D41C}"/>
              </a:ext>
            </a:extLst>
          </p:cNvPr>
          <p:cNvSpPr/>
          <p:nvPr/>
        </p:nvSpPr>
        <p:spPr>
          <a:xfrm>
            <a:off x="3848100" y="1875821"/>
            <a:ext cx="6170421" cy="351093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2" name="Line">
            <a:extLst>
              <a:ext uri="{FF2B5EF4-FFF2-40B4-BE49-F238E27FC236}">
                <a16:creationId xmlns:a16="http://schemas.microsoft.com/office/drawing/2014/main" id="{70A7DFFB-B098-46D1-A0B2-8EC5DAE7527E}"/>
              </a:ext>
            </a:extLst>
          </p:cNvPr>
          <p:cNvSpPr/>
          <p:nvPr/>
        </p:nvSpPr>
        <p:spPr>
          <a:xfrm>
            <a:off x="3848100" y="1867380"/>
            <a:ext cx="6170420" cy="311197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3" name="Line">
            <a:extLst>
              <a:ext uri="{FF2B5EF4-FFF2-40B4-BE49-F238E27FC236}">
                <a16:creationId xmlns:a16="http://schemas.microsoft.com/office/drawing/2014/main" id="{1E295630-6DF1-48DA-A7D5-D3DF1E1A1580}"/>
              </a:ext>
            </a:extLst>
          </p:cNvPr>
          <p:cNvSpPr/>
          <p:nvPr/>
        </p:nvSpPr>
        <p:spPr>
          <a:xfrm>
            <a:off x="3848100" y="1867378"/>
            <a:ext cx="6170420" cy="2705575"/>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4" name="Line">
            <a:extLst>
              <a:ext uri="{FF2B5EF4-FFF2-40B4-BE49-F238E27FC236}">
                <a16:creationId xmlns:a16="http://schemas.microsoft.com/office/drawing/2014/main" id="{FD31D8D0-CBF7-4A94-8AED-292943FF60D2}"/>
              </a:ext>
            </a:extLst>
          </p:cNvPr>
          <p:cNvSpPr/>
          <p:nvPr/>
        </p:nvSpPr>
        <p:spPr>
          <a:xfrm>
            <a:off x="3848100" y="1867377"/>
            <a:ext cx="6170420" cy="2335172"/>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5" name="Line">
            <a:extLst>
              <a:ext uri="{FF2B5EF4-FFF2-40B4-BE49-F238E27FC236}">
                <a16:creationId xmlns:a16="http://schemas.microsoft.com/office/drawing/2014/main" id="{C259629C-5F39-4000-9336-250E14F263E1}"/>
              </a:ext>
            </a:extLst>
          </p:cNvPr>
          <p:cNvSpPr/>
          <p:nvPr/>
        </p:nvSpPr>
        <p:spPr>
          <a:xfrm>
            <a:off x="3848100" y="1867375"/>
            <a:ext cx="6170420" cy="1909443"/>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6" name="Line">
            <a:extLst>
              <a:ext uri="{FF2B5EF4-FFF2-40B4-BE49-F238E27FC236}">
                <a16:creationId xmlns:a16="http://schemas.microsoft.com/office/drawing/2014/main" id="{AEA4CB23-0436-4C9D-9220-2A74BC95E42B}"/>
              </a:ext>
            </a:extLst>
          </p:cNvPr>
          <p:cNvSpPr/>
          <p:nvPr/>
        </p:nvSpPr>
        <p:spPr>
          <a:xfrm>
            <a:off x="3848100" y="1863712"/>
            <a:ext cx="6170420" cy="1503132"/>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7" name="Line">
            <a:extLst>
              <a:ext uri="{FF2B5EF4-FFF2-40B4-BE49-F238E27FC236}">
                <a16:creationId xmlns:a16="http://schemas.microsoft.com/office/drawing/2014/main" id="{67BCD858-CDA7-4141-AA8A-9864904C104F}"/>
              </a:ext>
            </a:extLst>
          </p:cNvPr>
          <p:cNvSpPr/>
          <p:nvPr/>
        </p:nvSpPr>
        <p:spPr>
          <a:xfrm>
            <a:off x="3848100" y="1875820"/>
            <a:ext cx="6170420" cy="108462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8" name="Line">
            <a:extLst>
              <a:ext uri="{FF2B5EF4-FFF2-40B4-BE49-F238E27FC236}">
                <a16:creationId xmlns:a16="http://schemas.microsoft.com/office/drawing/2014/main" id="{17CD20D4-232C-4E61-8C9F-548B7E3EAD29}"/>
              </a:ext>
            </a:extLst>
          </p:cNvPr>
          <p:cNvSpPr/>
          <p:nvPr/>
        </p:nvSpPr>
        <p:spPr>
          <a:xfrm>
            <a:off x="3848099" y="1875819"/>
            <a:ext cx="6170421" cy="669588"/>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9" name="Line">
            <a:extLst>
              <a:ext uri="{FF2B5EF4-FFF2-40B4-BE49-F238E27FC236}">
                <a16:creationId xmlns:a16="http://schemas.microsoft.com/office/drawing/2014/main" id="{BB74F33F-06C9-43CD-80FD-C8D3145DEBFD}"/>
              </a:ext>
            </a:extLst>
          </p:cNvPr>
          <p:cNvSpPr/>
          <p:nvPr/>
        </p:nvSpPr>
        <p:spPr>
          <a:xfrm>
            <a:off x="3848098" y="1875817"/>
            <a:ext cx="6170421" cy="282811"/>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7813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Light Reflect off All </a:t>
            </a:r>
            <a:r>
              <a:rPr lang="en-US" dirty="0" smtClean="0"/>
              <a:t>Points </a:t>
            </a:r>
            <a:r>
              <a:rPr lang="en-US" dirty="0"/>
              <a:t>on the Object and Goes in All Directions</a:t>
            </a:r>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40" name="Line">
            <a:extLst>
              <a:ext uri="{FF2B5EF4-FFF2-40B4-BE49-F238E27FC236}">
                <a16:creationId xmlns:a16="http://schemas.microsoft.com/office/drawing/2014/main" id="{F69AC22E-419F-44E9-9CFE-BFE8D5E05BA2}"/>
              </a:ext>
            </a:extLst>
          </p:cNvPr>
          <p:cNvSpPr/>
          <p:nvPr/>
        </p:nvSpPr>
        <p:spPr>
          <a:xfrm>
            <a:off x="3716336" y="4979354"/>
            <a:ext cx="6302183" cy="0"/>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41" name="Line">
            <a:extLst>
              <a:ext uri="{FF2B5EF4-FFF2-40B4-BE49-F238E27FC236}">
                <a16:creationId xmlns:a16="http://schemas.microsoft.com/office/drawing/2014/main" id="{C744AD0E-03C6-4AA7-AFAE-81935D26D41C}"/>
              </a:ext>
            </a:extLst>
          </p:cNvPr>
          <p:cNvSpPr/>
          <p:nvPr/>
        </p:nvSpPr>
        <p:spPr>
          <a:xfrm>
            <a:off x="3848100" y="1875821"/>
            <a:ext cx="6170421" cy="351093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2" name="Line">
            <a:extLst>
              <a:ext uri="{FF2B5EF4-FFF2-40B4-BE49-F238E27FC236}">
                <a16:creationId xmlns:a16="http://schemas.microsoft.com/office/drawing/2014/main" id="{70A7DFFB-B098-46D1-A0B2-8EC5DAE7527E}"/>
              </a:ext>
            </a:extLst>
          </p:cNvPr>
          <p:cNvSpPr/>
          <p:nvPr/>
        </p:nvSpPr>
        <p:spPr>
          <a:xfrm>
            <a:off x="3848100" y="1867380"/>
            <a:ext cx="6170420" cy="311197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3" name="Line">
            <a:extLst>
              <a:ext uri="{FF2B5EF4-FFF2-40B4-BE49-F238E27FC236}">
                <a16:creationId xmlns:a16="http://schemas.microsoft.com/office/drawing/2014/main" id="{1E295630-6DF1-48DA-A7D5-D3DF1E1A1580}"/>
              </a:ext>
            </a:extLst>
          </p:cNvPr>
          <p:cNvSpPr/>
          <p:nvPr/>
        </p:nvSpPr>
        <p:spPr>
          <a:xfrm>
            <a:off x="3848100" y="1867378"/>
            <a:ext cx="6170420" cy="2705575"/>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4" name="Line">
            <a:extLst>
              <a:ext uri="{FF2B5EF4-FFF2-40B4-BE49-F238E27FC236}">
                <a16:creationId xmlns:a16="http://schemas.microsoft.com/office/drawing/2014/main" id="{FD31D8D0-CBF7-4A94-8AED-292943FF60D2}"/>
              </a:ext>
            </a:extLst>
          </p:cNvPr>
          <p:cNvSpPr/>
          <p:nvPr/>
        </p:nvSpPr>
        <p:spPr>
          <a:xfrm>
            <a:off x="3848100" y="1867377"/>
            <a:ext cx="6170420" cy="2335172"/>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5" name="Line">
            <a:extLst>
              <a:ext uri="{FF2B5EF4-FFF2-40B4-BE49-F238E27FC236}">
                <a16:creationId xmlns:a16="http://schemas.microsoft.com/office/drawing/2014/main" id="{C259629C-5F39-4000-9336-250E14F263E1}"/>
              </a:ext>
            </a:extLst>
          </p:cNvPr>
          <p:cNvSpPr/>
          <p:nvPr/>
        </p:nvSpPr>
        <p:spPr>
          <a:xfrm>
            <a:off x="3848100" y="1867375"/>
            <a:ext cx="6170420" cy="1909443"/>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6" name="Line">
            <a:extLst>
              <a:ext uri="{FF2B5EF4-FFF2-40B4-BE49-F238E27FC236}">
                <a16:creationId xmlns:a16="http://schemas.microsoft.com/office/drawing/2014/main" id="{AEA4CB23-0436-4C9D-9220-2A74BC95E42B}"/>
              </a:ext>
            </a:extLst>
          </p:cNvPr>
          <p:cNvSpPr/>
          <p:nvPr/>
        </p:nvSpPr>
        <p:spPr>
          <a:xfrm>
            <a:off x="3848100" y="1863712"/>
            <a:ext cx="6170420" cy="1503132"/>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7" name="Line">
            <a:extLst>
              <a:ext uri="{FF2B5EF4-FFF2-40B4-BE49-F238E27FC236}">
                <a16:creationId xmlns:a16="http://schemas.microsoft.com/office/drawing/2014/main" id="{67BCD858-CDA7-4141-AA8A-9864904C104F}"/>
              </a:ext>
            </a:extLst>
          </p:cNvPr>
          <p:cNvSpPr/>
          <p:nvPr/>
        </p:nvSpPr>
        <p:spPr>
          <a:xfrm>
            <a:off x="3848100" y="1875820"/>
            <a:ext cx="6170420" cy="108462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8" name="Line">
            <a:extLst>
              <a:ext uri="{FF2B5EF4-FFF2-40B4-BE49-F238E27FC236}">
                <a16:creationId xmlns:a16="http://schemas.microsoft.com/office/drawing/2014/main" id="{17CD20D4-232C-4E61-8C9F-548B7E3EAD29}"/>
              </a:ext>
            </a:extLst>
          </p:cNvPr>
          <p:cNvSpPr/>
          <p:nvPr/>
        </p:nvSpPr>
        <p:spPr>
          <a:xfrm>
            <a:off x="3848099" y="1875819"/>
            <a:ext cx="6170421" cy="669588"/>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9" name="Line">
            <a:extLst>
              <a:ext uri="{FF2B5EF4-FFF2-40B4-BE49-F238E27FC236}">
                <a16:creationId xmlns:a16="http://schemas.microsoft.com/office/drawing/2014/main" id="{BB74F33F-06C9-43CD-80FD-C8D3145DEBFD}"/>
              </a:ext>
            </a:extLst>
          </p:cNvPr>
          <p:cNvSpPr/>
          <p:nvPr/>
        </p:nvSpPr>
        <p:spPr>
          <a:xfrm>
            <a:off x="3848098" y="1875817"/>
            <a:ext cx="6170421" cy="282811"/>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50" name="Line">
            <a:extLst>
              <a:ext uri="{FF2B5EF4-FFF2-40B4-BE49-F238E27FC236}">
                <a16:creationId xmlns:a16="http://schemas.microsoft.com/office/drawing/2014/main" id="{5541C455-6EE3-49B9-AF67-861DD6F6371E}"/>
              </a:ext>
            </a:extLst>
          </p:cNvPr>
          <p:cNvSpPr/>
          <p:nvPr/>
        </p:nvSpPr>
        <p:spPr>
          <a:xfrm>
            <a:off x="3848100" y="1875822"/>
            <a:ext cx="6170421" cy="0"/>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9407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What </a:t>
            </a:r>
            <a:r>
              <a:rPr lang="en-US" dirty="0" smtClean="0"/>
              <a:t>Does </a:t>
            </a:r>
            <a:r>
              <a:rPr lang="en-US" dirty="0"/>
              <a:t>the </a:t>
            </a:r>
            <a:r>
              <a:rPr lang="en-US" dirty="0" smtClean="0"/>
              <a:t>Image </a:t>
            </a:r>
            <a:r>
              <a:rPr lang="en-US" dirty="0"/>
              <a:t>on the </a:t>
            </a:r>
            <a:r>
              <a:rPr lang="en-US" dirty="0" smtClean="0"/>
              <a:t>Sensor Look Like?</a:t>
            </a:r>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40" name="Line">
            <a:extLst>
              <a:ext uri="{FF2B5EF4-FFF2-40B4-BE49-F238E27FC236}">
                <a16:creationId xmlns:a16="http://schemas.microsoft.com/office/drawing/2014/main" id="{F69AC22E-419F-44E9-9CFE-BFE8D5E05BA2}"/>
              </a:ext>
            </a:extLst>
          </p:cNvPr>
          <p:cNvSpPr/>
          <p:nvPr/>
        </p:nvSpPr>
        <p:spPr>
          <a:xfrm>
            <a:off x="3716336" y="4979354"/>
            <a:ext cx="6302183" cy="0"/>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41" name="Line">
            <a:extLst>
              <a:ext uri="{FF2B5EF4-FFF2-40B4-BE49-F238E27FC236}">
                <a16:creationId xmlns:a16="http://schemas.microsoft.com/office/drawing/2014/main" id="{C744AD0E-03C6-4AA7-AFAE-81935D26D41C}"/>
              </a:ext>
            </a:extLst>
          </p:cNvPr>
          <p:cNvSpPr/>
          <p:nvPr/>
        </p:nvSpPr>
        <p:spPr>
          <a:xfrm>
            <a:off x="3848100" y="1875821"/>
            <a:ext cx="6170421" cy="351093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2" name="Line">
            <a:extLst>
              <a:ext uri="{FF2B5EF4-FFF2-40B4-BE49-F238E27FC236}">
                <a16:creationId xmlns:a16="http://schemas.microsoft.com/office/drawing/2014/main" id="{70A7DFFB-B098-46D1-A0B2-8EC5DAE7527E}"/>
              </a:ext>
            </a:extLst>
          </p:cNvPr>
          <p:cNvSpPr/>
          <p:nvPr/>
        </p:nvSpPr>
        <p:spPr>
          <a:xfrm>
            <a:off x="3848100" y="1867380"/>
            <a:ext cx="6170420" cy="311197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3" name="Line">
            <a:extLst>
              <a:ext uri="{FF2B5EF4-FFF2-40B4-BE49-F238E27FC236}">
                <a16:creationId xmlns:a16="http://schemas.microsoft.com/office/drawing/2014/main" id="{1E295630-6DF1-48DA-A7D5-D3DF1E1A1580}"/>
              </a:ext>
            </a:extLst>
          </p:cNvPr>
          <p:cNvSpPr/>
          <p:nvPr/>
        </p:nvSpPr>
        <p:spPr>
          <a:xfrm>
            <a:off x="3848100" y="1867378"/>
            <a:ext cx="6170420" cy="2705575"/>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4" name="Line">
            <a:extLst>
              <a:ext uri="{FF2B5EF4-FFF2-40B4-BE49-F238E27FC236}">
                <a16:creationId xmlns:a16="http://schemas.microsoft.com/office/drawing/2014/main" id="{FD31D8D0-CBF7-4A94-8AED-292943FF60D2}"/>
              </a:ext>
            </a:extLst>
          </p:cNvPr>
          <p:cNvSpPr/>
          <p:nvPr/>
        </p:nvSpPr>
        <p:spPr>
          <a:xfrm>
            <a:off x="3848100" y="1867377"/>
            <a:ext cx="6170420" cy="2335172"/>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5" name="Line">
            <a:extLst>
              <a:ext uri="{FF2B5EF4-FFF2-40B4-BE49-F238E27FC236}">
                <a16:creationId xmlns:a16="http://schemas.microsoft.com/office/drawing/2014/main" id="{C259629C-5F39-4000-9336-250E14F263E1}"/>
              </a:ext>
            </a:extLst>
          </p:cNvPr>
          <p:cNvSpPr/>
          <p:nvPr/>
        </p:nvSpPr>
        <p:spPr>
          <a:xfrm>
            <a:off x="3848100" y="1867375"/>
            <a:ext cx="6170420" cy="1909443"/>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6" name="Line">
            <a:extLst>
              <a:ext uri="{FF2B5EF4-FFF2-40B4-BE49-F238E27FC236}">
                <a16:creationId xmlns:a16="http://schemas.microsoft.com/office/drawing/2014/main" id="{AEA4CB23-0436-4C9D-9220-2A74BC95E42B}"/>
              </a:ext>
            </a:extLst>
          </p:cNvPr>
          <p:cNvSpPr/>
          <p:nvPr/>
        </p:nvSpPr>
        <p:spPr>
          <a:xfrm>
            <a:off x="3848100" y="1863712"/>
            <a:ext cx="6170420" cy="1503132"/>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7" name="Line">
            <a:extLst>
              <a:ext uri="{FF2B5EF4-FFF2-40B4-BE49-F238E27FC236}">
                <a16:creationId xmlns:a16="http://schemas.microsoft.com/office/drawing/2014/main" id="{67BCD858-CDA7-4141-AA8A-9864904C104F}"/>
              </a:ext>
            </a:extLst>
          </p:cNvPr>
          <p:cNvSpPr/>
          <p:nvPr/>
        </p:nvSpPr>
        <p:spPr>
          <a:xfrm>
            <a:off x="3848100" y="1875820"/>
            <a:ext cx="6170420" cy="108462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8" name="Line">
            <a:extLst>
              <a:ext uri="{FF2B5EF4-FFF2-40B4-BE49-F238E27FC236}">
                <a16:creationId xmlns:a16="http://schemas.microsoft.com/office/drawing/2014/main" id="{17CD20D4-232C-4E61-8C9F-548B7E3EAD29}"/>
              </a:ext>
            </a:extLst>
          </p:cNvPr>
          <p:cNvSpPr/>
          <p:nvPr/>
        </p:nvSpPr>
        <p:spPr>
          <a:xfrm>
            <a:off x="3848099" y="1875819"/>
            <a:ext cx="6170421" cy="669588"/>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9" name="Line">
            <a:extLst>
              <a:ext uri="{FF2B5EF4-FFF2-40B4-BE49-F238E27FC236}">
                <a16:creationId xmlns:a16="http://schemas.microsoft.com/office/drawing/2014/main" id="{BB74F33F-06C9-43CD-80FD-C8D3145DEBFD}"/>
              </a:ext>
            </a:extLst>
          </p:cNvPr>
          <p:cNvSpPr/>
          <p:nvPr/>
        </p:nvSpPr>
        <p:spPr>
          <a:xfrm>
            <a:off x="3848098" y="1875817"/>
            <a:ext cx="6170421" cy="282811"/>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50" name="Line">
            <a:extLst>
              <a:ext uri="{FF2B5EF4-FFF2-40B4-BE49-F238E27FC236}">
                <a16:creationId xmlns:a16="http://schemas.microsoft.com/office/drawing/2014/main" id="{40D5E718-4588-4EA4-8FE6-02FCBA1CA604}"/>
              </a:ext>
            </a:extLst>
          </p:cNvPr>
          <p:cNvSpPr/>
          <p:nvPr/>
        </p:nvSpPr>
        <p:spPr>
          <a:xfrm>
            <a:off x="3716336" y="4979354"/>
            <a:ext cx="6302183" cy="390828"/>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51" name="Line">
            <a:extLst>
              <a:ext uri="{FF2B5EF4-FFF2-40B4-BE49-F238E27FC236}">
                <a16:creationId xmlns:a16="http://schemas.microsoft.com/office/drawing/2014/main" id="{448E39C4-F671-491E-BB6A-E7DBC40215DC}"/>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52" name="Line">
            <a:extLst>
              <a:ext uri="{FF2B5EF4-FFF2-40B4-BE49-F238E27FC236}">
                <a16:creationId xmlns:a16="http://schemas.microsoft.com/office/drawing/2014/main" id="{DBF82541-8714-405F-8CC1-2216E17465FB}"/>
              </a:ext>
            </a:extLst>
          </p:cNvPr>
          <p:cNvSpPr/>
          <p:nvPr/>
        </p:nvSpPr>
        <p:spPr>
          <a:xfrm flipV="1">
            <a:off x="3716335" y="4182303"/>
            <a:ext cx="6302184" cy="791022"/>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53" name="Line">
            <a:extLst>
              <a:ext uri="{FF2B5EF4-FFF2-40B4-BE49-F238E27FC236}">
                <a16:creationId xmlns:a16="http://schemas.microsoft.com/office/drawing/2014/main" id="{937CA58B-314B-448B-9EB4-8FE7873CCF84}"/>
              </a:ext>
            </a:extLst>
          </p:cNvPr>
          <p:cNvSpPr/>
          <p:nvPr/>
        </p:nvSpPr>
        <p:spPr>
          <a:xfrm flipV="1">
            <a:off x="3716334" y="3777787"/>
            <a:ext cx="6302185" cy="1195537"/>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54" name="Line">
            <a:extLst>
              <a:ext uri="{FF2B5EF4-FFF2-40B4-BE49-F238E27FC236}">
                <a16:creationId xmlns:a16="http://schemas.microsoft.com/office/drawing/2014/main" id="{84F2C967-BC20-4AAF-A5E3-89A91CEBF57D}"/>
              </a:ext>
            </a:extLst>
          </p:cNvPr>
          <p:cNvSpPr/>
          <p:nvPr/>
        </p:nvSpPr>
        <p:spPr>
          <a:xfrm flipV="1">
            <a:off x="3716334" y="3359415"/>
            <a:ext cx="6302185" cy="1620907"/>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55" name="Line">
            <a:extLst>
              <a:ext uri="{FF2B5EF4-FFF2-40B4-BE49-F238E27FC236}">
                <a16:creationId xmlns:a16="http://schemas.microsoft.com/office/drawing/2014/main" id="{5341CB6B-E6E8-41B4-B65D-ECAF836E0BBA}"/>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56" name="Line">
            <a:extLst>
              <a:ext uri="{FF2B5EF4-FFF2-40B4-BE49-F238E27FC236}">
                <a16:creationId xmlns:a16="http://schemas.microsoft.com/office/drawing/2014/main" id="{25E3C5E2-3DB7-4597-899A-8477973CD670}"/>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57" name="Line">
            <a:extLst>
              <a:ext uri="{FF2B5EF4-FFF2-40B4-BE49-F238E27FC236}">
                <a16:creationId xmlns:a16="http://schemas.microsoft.com/office/drawing/2014/main" id="{3CF68E56-0B29-441C-A9BF-F569933D046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58" name="Line">
            <a:extLst>
              <a:ext uri="{FF2B5EF4-FFF2-40B4-BE49-F238E27FC236}">
                <a16:creationId xmlns:a16="http://schemas.microsoft.com/office/drawing/2014/main" id="{A9705979-1125-4107-A8AE-DCA4BE8122B1}"/>
              </a:ext>
            </a:extLst>
          </p:cNvPr>
          <p:cNvSpPr/>
          <p:nvPr/>
        </p:nvSpPr>
        <p:spPr>
          <a:xfrm>
            <a:off x="3848100" y="1875822"/>
            <a:ext cx="6170421" cy="0"/>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59" name="Line">
            <a:extLst>
              <a:ext uri="{FF2B5EF4-FFF2-40B4-BE49-F238E27FC236}">
                <a16:creationId xmlns:a16="http://schemas.microsoft.com/office/drawing/2014/main" id="{1D1A5E42-B335-42A0-B1EC-59950623207F}"/>
              </a:ext>
            </a:extLst>
          </p:cNvPr>
          <p:cNvSpPr/>
          <p:nvPr/>
        </p:nvSpPr>
        <p:spPr>
          <a:xfrm flipV="1">
            <a:off x="3716332" y="1870545"/>
            <a:ext cx="6302185" cy="3106923"/>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Put a photosensor in front of object">
            <a:extLst>
              <a:ext uri="{FF2B5EF4-FFF2-40B4-BE49-F238E27FC236}">
                <a16:creationId xmlns:a16="http://schemas.microsoft.com/office/drawing/2014/main" id="{A6DC9D54-AAC8-4FCB-AC06-577D187487E3}"/>
              </a:ext>
            </a:extLst>
          </p:cNvPr>
          <p:cNvSpPr txBox="1"/>
          <p:nvPr/>
        </p:nvSpPr>
        <p:spPr>
          <a:xfrm>
            <a:off x="3259935" y="5928572"/>
            <a:ext cx="5672131"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r>
              <a:rPr lang="en-US" sz="2400" dirty="0">
                <a:latin typeface="+mj-lt"/>
              </a:rPr>
              <a:t>All scene points contribute to all sensor pixels</a:t>
            </a:r>
            <a:endParaRPr sz="2400" dirty="0">
              <a:latin typeface="+mj-lt"/>
            </a:endParaRPr>
          </a:p>
        </p:txBody>
      </p:sp>
      <p:sp>
        <p:nvSpPr>
          <p:cNvPr id="61" name="Put a photosensor in front of object">
            <a:extLst>
              <a:ext uri="{FF2B5EF4-FFF2-40B4-BE49-F238E27FC236}">
                <a16:creationId xmlns:a16="http://schemas.microsoft.com/office/drawing/2014/main" id="{2F435C73-C33D-4085-8C02-DCD70DAC4B7C}"/>
              </a:ext>
            </a:extLst>
          </p:cNvPr>
          <p:cNvSpPr txBox="1"/>
          <p:nvPr/>
        </p:nvSpPr>
        <p:spPr>
          <a:xfrm>
            <a:off x="5468364" y="1084032"/>
            <a:ext cx="6332476"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endParaRPr sz="2400" dirty="0">
              <a:latin typeface="+mj-lt"/>
            </a:endParaRPr>
          </a:p>
        </p:txBody>
      </p:sp>
    </p:spTree>
    <p:extLst>
      <p:ext uri="{BB962C8B-B14F-4D97-AF65-F5344CB8AC3E}">
        <p14:creationId xmlns:p14="http://schemas.microsoft.com/office/powerpoint/2010/main" val="2618698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All </a:t>
            </a:r>
            <a:r>
              <a:rPr lang="en-US" dirty="0" smtClean="0"/>
              <a:t>Scene Points Contribute </a:t>
            </a:r>
            <a:r>
              <a:rPr lang="en-US" dirty="0"/>
              <a:t>to </a:t>
            </a:r>
            <a:r>
              <a:rPr lang="en-US" dirty="0" smtClean="0"/>
              <a:t>All Sensor Pixels</a:t>
            </a:r>
            <a:endParaRPr lang="en-US" dirty="0"/>
          </a:p>
        </p:txBody>
      </p:sp>
      <p:pic>
        <p:nvPicPr>
          <p:cNvPr id="61" name="pasted-image.tif" descr="pasted-image.tif">
            <a:extLst>
              <a:ext uri="{FF2B5EF4-FFF2-40B4-BE49-F238E27FC236}">
                <a16:creationId xmlns:a16="http://schemas.microsoft.com/office/drawing/2014/main" id="{1B89ABD9-15DA-4F8B-A825-938BAAF2D1FE}"/>
              </a:ext>
            </a:extLst>
          </p:cNvPr>
          <p:cNvPicPr>
            <a:picLocks/>
          </p:cNvPicPr>
          <p:nvPr/>
        </p:nvPicPr>
        <p:blipFill>
          <a:blip r:embed="rId2">
            <a:extLst/>
          </a:blip>
          <a:stretch>
            <a:fillRect/>
          </a:stretch>
        </p:blipFill>
        <p:spPr>
          <a:xfrm rot="16200000">
            <a:off x="3786003" y="-426980"/>
            <a:ext cx="4619993" cy="8394318"/>
          </a:xfrm>
          <a:prstGeom prst="rect">
            <a:avLst/>
          </a:prstGeom>
          <a:ln w="12700">
            <a:miter lim="400000"/>
          </a:ln>
        </p:spPr>
      </p:pic>
    </p:spTree>
    <p:extLst>
      <p:ext uri="{BB962C8B-B14F-4D97-AF65-F5344CB8AC3E}">
        <p14:creationId xmlns:p14="http://schemas.microsoft.com/office/powerpoint/2010/main" val="611270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Real-World Scenes and Digital Images</a:t>
            </a:r>
            <a:endParaRPr lang="en-US" dirty="0"/>
          </a:p>
        </p:txBody>
      </p:sp>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320" y="1332548"/>
            <a:ext cx="43116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U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346835"/>
            <a:ext cx="3235325" cy="433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1097280" y="5791518"/>
            <a:ext cx="328104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en-US" altLang="en-US" dirty="0">
                <a:latin typeface="+mn-lt"/>
              </a:rPr>
              <a:t>What we see</a:t>
            </a:r>
          </a:p>
        </p:txBody>
      </p:sp>
      <p:sp>
        <p:nvSpPr>
          <p:cNvPr id="6" name="Text Box 8"/>
          <p:cNvSpPr txBox="1">
            <a:spLocks noChangeArrowheads="1"/>
          </p:cNvSpPr>
          <p:nvPr/>
        </p:nvSpPr>
        <p:spPr bwMode="auto">
          <a:xfrm>
            <a:off x="6878320" y="5787053"/>
            <a:ext cx="43116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en-US" altLang="en-US" dirty="0">
                <a:latin typeface="+mn-lt"/>
              </a:rPr>
              <a:t>What a computer sees</a:t>
            </a:r>
          </a:p>
        </p:txBody>
      </p:sp>
      <p:sp>
        <p:nvSpPr>
          <p:cNvPr id="7" name="Right Arrow 6"/>
          <p:cNvSpPr/>
          <p:nvPr/>
        </p:nvSpPr>
        <p:spPr>
          <a:xfrm>
            <a:off x="4886960" y="2921000"/>
            <a:ext cx="1590040" cy="335280"/>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flipH="1">
            <a:off x="4886960" y="3891280"/>
            <a:ext cx="1590040" cy="335280"/>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 Box 8"/>
          <p:cNvSpPr txBox="1">
            <a:spLocks noChangeArrowheads="1"/>
          </p:cNvSpPr>
          <p:nvPr/>
        </p:nvSpPr>
        <p:spPr bwMode="auto">
          <a:xfrm>
            <a:off x="5029898" y="2372668"/>
            <a:ext cx="11968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en-US" altLang="en-US" sz="2000" dirty="0" smtClean="0">
                <a:latin typeface="+mn-lt"/>
              </a:rPr>
              <a:t>Camera</a:t>
            </a:r>
            <a:endParaRPr lang="en-US" altLang="en-US" sz="2000" dirty="0">
              <a:latin typeface="+mn-lt"/>
            </a:endParaRPr>
          </a:p>
        </p:txBody>
      </p:sp>
      <p:sp>
        <p:nvSpPr>
          <p:cNvPr id="10" name="Text Box 8"/>
          <p:cNvSpPr txBox="1">
            <a:spLocks noChangeArrowheads="1"/>
          </p:cNvSpPr>
          <p:nvPr/>
        </p:nvSpPr>
        <p:spPr bwMode="auto">
          <a:xfrm>
            <a:off x="4886960" y="4399895"/>
            <a:ext cx="166624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sz="1600" dirty="0" smtClean="0">
                <a:latin typeface="+mn-lt"/>
              </a:rPr>
              <a:t>Image processing</a:t>
            </a:r>
          </a:p>
          <a:p>
            <a:r>
              <a:rPr lang="en-US" altLang="en-US" sz="1600" dirty="0" smtClean="0">
                <a:latin typeface="+mn-lt"/>
              </a:rPr>
              <a:t>Computer Vision</a:t>
            </a:r>
            <a:endParaRPr lang="en-US" altLang="en-US" sz="1600" dirty="0">
              <a:latin typeface="+mn-lt"/>
            </a:endParaRPr>
          </a:p>
        </p:txBody>
      </p:sp>
    </p:spTree>
    <p:extLst>
      <p:ext uri="{BB962C8B-B14F-4D97-AF65-F5344CB8AC3E}">
        <p14:creationId xmlns:p14="http://schemas.microsoft.com/office/powerpoint/2010/main" val="493203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What can </a:t>
            </a:r>
            <a:r>
              <a:rPr lang="en-US" dirty="0" smtClean="0"/>
              <a:t>We Do </a:t>
            </a:r>
            <a:r>
              <a:rPr lang="en-US" dirty="0"/>
              <a:t>to </a:t>
            </a:r>
            <a:r>
              <a:rPr lang="en-US" dirty="0" smtClean="0"/>
              <a:t>Make Our Image Look Better</a:t>
            </a:r>
            <a:r>
              <a:rPr lang="en-US" dirty="0"/>
              <a:t>?</a:t>
            </a:r>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Tree>
    <p:extLst>
      <p:ext uri="{BB962C8B-B14F-4D97-AF65-F5344CB8AC3E}">
        <p14:creationId xmlns:p14="http://schemas.microsoft.com/office/powerpoint/2010/main" val="222863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Pinhole Imaging</a:t>
            </a:r>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71" name="Group 70">
            <a:extLst>
              <a:ext uri="{FF2B5EF4-FFF2-40B4-BE49-F238E27FC236}">
                <a16:creationId xmlns:a16="http://schemas.microsoft.com/office/drawing/2014/main" id="{8242820D-E05A-4AE6-BA76-19A70E775A7E}"/>
              </a:ext>
            </a:extLst>
          </p:cNvPr>
          <p:cNvGrpSpPr/>
          <p:nvPr/>
        </p:nvGrpSpPr>
        <p:grpSpPr>
          <a:xfrm>
            <a:off x="6853677" y="1796433"/>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C1D2A83C-D047-4663-8348-2D1CA26E6F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F2BC279-6BCA-47DE-BD12-320515110B9E}"/>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2CA5900-B45D-486F-B7A5-C5D4C0FB4A6E}"/>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2B73A0E-D15D-4232-8FE5-E43A1AA7B040}"/>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BADD96A-47FA-4B37-B43D-A993FE3FC47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200C975-78D1-438D-8693-A9509D42385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0A271C3C-C93B-475D-89E1-99921A7481BE}"/>
                </a:ext>
              </a:extLst>
            </p:cNvPr>
            <p:cNvGrpSpPr/>
            <p:nvPr/>
          </p:nvGrpSpPr>
          <p:grpSpPr>
            <a:xfrm>
              <a:off x="8293100" y="3308350"/>
              <a:ext cx="127000" cy="762000"/>
              <a:chOff x="8445500" y="2698750"/>
              <a:chExt cx="127000" cy="762000"/>
            </a:xfrm>
            <a:grpFill/>
          </p:grpSpPr>
          <p:sp>
            <p:nvSpPr>
              <p:cNvPr id="95" name="Rectangle 94">
                <a:extLst>
                  <a:ext uri="{FF2B5EF4-FFF2-40B4-BE49-F238E27FC236}">
                    <a16:creationId xmlns:a16="http://schemas.microsoft.com/office/drawing/2014/main" id="{26D7D1E7-86B9-45AC-A795-03C90C07EFE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A8455393-F0AC-4F02-BE47-03636CB7282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E808607-F6FB-483D-8649-9A23A60A5CE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31E77C3-2DF2-4168-8316-76FD46EB3D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49CAFAB-8FEB-4D8A-8217-0068096128B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E0F7C5C-053B-4888-85A8-AA08D7223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DDD58897-4579-4345-BB6C-9375EB2B36B8}"/>
                </a:ext>
              </a:extLst>
            </p:cNvPr>
            <p:cNvGrpSpPr/>
            <p:nvPr/>
          </p:nvGrpSpPr>
          <p:grpSpPr>
            <a:xfrm>
              <a:off x="8293100" y="4070350"/>
              <a:ext cx="127000" cy="1524000"/>
              <a:chOff x="8445500" y="2698750"/>
              <a:chExt cx="127000" cy="1524000"/>
            </a:xfrm>
            <a:grpFill/>
          </p:grpSpPr>
          <p:sp>
            <p:nvSpPr>
              <p:cNvPr id="83" name="Rectangle 82">
                <a:extLst>
                  <a:ext uri="{FF2B5EF4-FFF2-40B4-BE49-F238E27FC236}">
                    <a16:creationId xmlns:a16="http://schemas.microsoft.com/office/drawing/2014/main" id="{8DA1F5FF-FD82-4437-AD67-1B523795021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D6A59804-9CAF-4ED4-9C73-DBE11EE29BD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B1B0983A-9CFE-4D7F-B142-2DBBAAC790C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CBA98B6-6401-4749-824A-CF0A0243C20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62218A28-1A4A-4F1C-8D0F-F8E28A4F25D2}"/>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D9890BE0-B9AD-477E-ACAC-90D75228D297}"/>
                  </a:ext>
                </a:extLst>
              </p:cNvPr>
              <p:cNvGrpSpPr/>
              <p:nvPr/>
            </p:nvGrpSpPr>
            <p:grpSpPr>
              <a:xfrm>
                <a:off x="8445500" y="3460750"/>
                <a:ext cx="127000" cy="762000"/>
                <a:chOff x="8445500" y="2698750"/>
                <a:chExt cx="127000" cy="762000"/>
              </a:xfrm>
              <a:grpFill/>
            </p:grpSpPr>
            <p:sp>
              <p:nvSpPr>
                <p:cNvPr id="89" name="Rectangle 88">
                  <a:extLst>
                    <a:ext uri="{FF2B5EF4-FFF2-40B4-BE49-F238E27FC236}">
                      <a16:creationId xmlns:a16="http://schemas.microsoft.com/office/drawing/2014/main" id="{AA0693D5-507C-4662-8046-7756F3CC374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20115E0-CA3B-4A0E-99EA-8B4F4F6761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CD5C064-3AF3-4B84-A397-27CDB56383F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C7535AF-15BF-4B71-88E9-1AF357446BE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2372DCD-6317-4D6D-8186-3118B177237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6AD1A7AE-66B3-406E-9427-F705E50B41D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0" name="Rectangle 79">
              <a:extLst>
                <a:ext uri="{FF2B5EF4-FFF2-40B4-BE49-F238E27FC236}">
                  <a16:creationId xmlns:a16="http://schemas.microsoft.com/office/drawing/2014/main" id="{B8297399-84A5-4084-8314-201FDDE46447}"/>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22CFF14-1BDA-4753-B2DA-7EC18931D4E0}"/>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197AF63-569A-4ED7-AE79-3A2D462FFD79}"/>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Put a photosensor in front of object">
            <a:extLst>
              <a:ext uri="{FF2B5EF4-FFF2-40B4-BE49-F238E27FC236}">
                <a16:creationId xmlns:a16="http://schemas.microsoft.com/office/drawing/2014/main" id="{22BA6D8D-0609-42AF-B73B-B4429678923B}"/>
              </a:ext>
            </a:extLst>
          </p:cNvPr>
          <p:cNvSpPr txBox="1"/>
          <p:nvPr/>
        </p:nvSpPr>
        <p:spPr>
          <a:xfrm>
            <a:off x="5516935" y="1233780"/>
            <a:ext cx="2764923"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barrier (diaphragm)</a:t>
            </a:r>
            <a:endParaRPr sz="2400" dirty="0">
              <a:latin typeface="+mj-lt"/>
            </a:endParaRPr>
          </a:p>
        </p:txBody>
      </p:sp>
      <p:sp>
        <p:nvSpPr>
          <p:cNvPr id="102" name="Put a photosensor in front of object">
            <a:extLst>
              <a:ext uri="{FF2B5EF4-FFF2-40B4-BE49-F238E27FC236}">
                <a16:creationId xmlns:a16="http://schemas.microsoft.com/office/drawing/2014/main" id="{299CA299-6E5C-4373-94F9-17A4E5E85449}"/>
              </a:ext>
            </a:extLst>
          </p:cNvPr>
          <p:cNvSpPr txBox="1"/>
          <p:nvPr/>
        </p:nvSpPr>
        <p:spPr>
          <a:xfrm>
            <a:off x="6760460" y="2328907"/>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pinhole (aperture)</a:t>
            </a:r>
            <a:endParaRPr sz="2400" dirty="0">
              <a:latin typeface="+mj-lt"/>
            </a:endParaRPr>
          </a:p>
        </p:txBody>
      </p:sp>
      <p:cxnSp>
        <p:nvCxnSpPr>
          <p:cNvPr id="6" name="Straight Arrow Connector 5">
            <a:extLst>
              <a:ext uri="{FF2B5EF4-FFF2-40B4-BE49-F238E27FC236}">
                <a16:creationId xmlns:a16="http://schemas.microsoft.com/office/drawing/2014/main" id="{92E4843F-8DA4-426B-B4F7-1DFC44731E12}"/>
              </a:ext>
            </a:extLst>
          </p:cNvPr>
          <p:cNvCxnSpPr>
            <a:cxnSpLocks/>
          </p:cNvCxnSpPr>
          <p:nvPr/>
        </p:nvCxnSpPr>
        <p:spPr>
          <a:xfrm flipH="1">
            <a:off x="7036557" y="3218833"/>
            <a:ext cx="449962" cy="40478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Put a photosensor in front of object">
            <a:extLst>
              <a:ext uri="{FF2B5EF4-FFF2-40B4-BE49-F238E27FC236}">
                <a16:creationId xmlns:a16="http://schemas.microsoft.com/office/drawing/2014/main" id="{299CA299-6E5C-4373-94F9-17A4E5E85449}"/>
              </a:ext>
            </a:extLst>
          </p:cNvPr>
          <p:cNvSpPr txBox="1"/>
          <p:nvPr/>
        </p:nvSpPr>
        <p:spPr>
          <a:xfrm>
            <a:off x="5858376" y="5724379"/>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Very small pinhole</a:t>
            </a:r>
            <a:endParaRPr sz="2400" dirty="0">
              <a:latin typeface="+mj-lt"/>
            </a:endParaRPr>
          </a:p>
        </p:txBody>
      </p:sp>
    </p:spTree>
    <p:extLst>
      <p:ext uri="{BB962C8B-B14F-4D97-AF65-F5344CB8AC3E}">
        <p14:creationId xmlns:p14="http://schemas.microsoft.com/office/powerpoint/2010/main" val="914760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Pinhole </a:t>
            </a:r>
            <a:r>
              <a:rPr lang="en-US" dirty="0" smtClean="0"/>
              <a:t>Imaging</a:t>
            </a:r>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3848100" y="1875821"/>
            <a:ext cx="6170421" cy="351093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2" name="Line">
            <a:extLst>
              <a:ext uri="{FF2B5EF4-FFF2-40B4-BE49-F238E27FC236}">
                <a16:creationId xmlns:a16="http://schemas.microsoft.com/office/drawing/2014/main" id="{70A7DFFB-B098-46D1-A0B2-8EC5DAE7527E}"/>
              </a:ext>
            </a:extLst>
          </p:cNvPr>
          <p:cNvSpPr/>
          <p:nvPr/>
        </p:nvSpPr>
        <p:spPr>
          <a:xfrm>
            <a:off x="3848100" y="1867380"/>
            <a:ext cx="6170420" cy="3111974"/>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3" name="Line">
            <a:extLst>
              <a:ext uri="{FF2B5EF4-FFF2-40B4-BE49-F238E27FC236}">
                <a16:creationId xmlns:a16="http://schemas.microsoft.com/office/drawing/2014/main" id="{1E295630-6DF1-48DA-A7D5-D3DF1E1A1580}"/>
              </a:ext>
            </a:extLst>
          </p:cNvPr>
          <p:cNvSpPr/>
          <p:nvPr/>
        </p:nvSpPr>
        <p:spPr>
          <a:xfrm>
            <a:off x="3848100" y="1867378"/>
            <a:ext cx="6170420" cy="2705575"/>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4" name="Line">
            <a:extLst>
              <a:ext uri="{FF2B5EF4-FFF2-40B4-BE49-F238E27FC236}">
                <a16:creationId xmlns:a16="http://schemas.microsoft.com/office/drawing/2014/main" id="{FD31D8D0-CBF7-4A94-8AED-292943FF60D2}"/>
              </a:ext>
            </a:extLst>
          </p:cNvPr>
          <p:cNvSpPr/>
          <p:nvPr/>
        </p:nvSpPr>
        <p:spPr>
          <a:xfrm>
            <a:off x="3848100" y="1867377"/>
            <a:ext cx="6170420" cy="2335172"/>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5" name="Line">
            <a:extLst>
              <a:ext uri="{FF2B5EF4-FFF2-40B4-BE49-F238E27FC236}">
                <a16:creationId xmlns:a16="http://schemas.microsoft.com/office/drawing/2014/main" id="{C259629C-5F39-4000-9336-250E14F263E1}"/>
              </a:ext>
            </a:extLst>
          </p:cNvPr>
          <p:cNvSpPr/>
          <p:nvPr/>
        </p:nvSpPr>
        <p:spPr>
          <a:xfrm>
            <a:off x="3848100" y="1867375"/>
            <a:ext cx="6170420" cy="1909443"/>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6" name="Line">
            <a:extLst>
              <a:ext uri="{FF2B5EF4-FFF2-40B4-BE49-F238E27FC236}">
                <a16:creationId xmlns:a16="http://schemas.microsoft.com/office/drawing/2014/main" id="{AEA4CB23-0436-4C9D-9220-2A74BC95E42B}"/>
              </a:ext>
            </a:extLst>
          </p:cNvPr>
          <p:cNvSpPr/>
          <p:nvPr/>
        </p:nvSpPr>
        <p:spPr>
          <a:xfrm>
            <a:off x="3848100" y="1863712"/>
            <a:ext cx="6170420" cy="1503132"/>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7" name="Line">
            <a:extLst>
              <a:ext uri="{FF2B5EF4-FFF2-40B4-BE49-F238E27FC236}">
                <a16:creationId xmlns:a16="http://schemas.microsoft.com/office/drawing/2014/main" id="{67BCD858-CDA7-4141-AA8A-9864904C104F}"/>
              </a:ext>
            </a:extLst>
          </p:cNvPr>
          <p:cNvSpPr/>
          <p:nvPr/>
        </p:nvSpPr>
        <p:spPr>
          <a:xfrm>
            <a:off x="3848100" y="1875820"/>
            <a:ext cx="6170420" cy="1084624"/>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8" name="Line">
            <a:extLst>
              <a:ext uri="{FF2B5EF4-FFF2-40B4-BE49-F238E27FC236}">
                <a16:creationId xmlns:a16="http://schemas.microsoft.com/office/drawing/2014/main" id="{17CD20D4-232C-4E61-8C9F-548B7E3EAD29}"/>
              </a:ext>
            </a:extLst>
          </p:cNvPr>
          <p:cNvSpPr/>
          <p:nvPr/>
        </p:nvSpPr>
        <p:spPr>
          <a:xfrm>
            <a:off x="3848099" y="1875819"/>
            <a:ext cx="6170421" cy="669588"/>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9" name="Line">
            <a:extLst>
              <a:ext uri="{FF2B5EF4-FFF2-40B4-BE49-F238E27FC236}">
                <a16:creationId xmlns:a16="http://schemas.microsoft.com/office/drawing/2014/main" id="{BB74F33F-06C9-43CD-80FD-C8D3145DEBFD}"/>
              </a:ext>
            </a:extLst>
          </p:cNvPr>
          <p:cNvSpPr/>
          <p:nvPr/>
        </p:nvSpPr>
        <p:spPr>
          <a:xfrm>
            <a:off x="3848098" y="1875817"/>
            <a:ext cx="6170421" cy="282811"/>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58" name="Line">
            <a:extLst>
              <a:ext uri="{FF2B5EF4-FFF2-40B4-BE49-F238E27FC236}">
                <a16:creationId xmlns:a16="http://schemas.microsoft.com/office/drawing/2014/main" id="{A9705979-1125-4107-A8AE-DCA4BE8122B1}"/>
              </a:ext>
            </a:extLst>
          </p:cNvPr>
          <p:cNvSpPr/>
          <p:nvPr/>
        </p:nvSpPr>
        <p:spPr>
          <a:xfrm>
            <a:off x="3848100" y="1875822"/>
            <a:ext cx="6170421" cy="0"/>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Put a photosensor in front of object">
            <a:extLst>
              <a:ext uri="{FF2B5EF4-FFF2-40B4-BE49-F238E27FC236}">
                <a16:creationId xmlns:a16="http://schemas.microsoft.com/office/drawing/2014/main" id="{63E29C00-32B7-4F15-A796-EE8BECD1430B}"/>
              </a:ext>
            </a:extLst>
          </p:cNvPr>
          <p:cNvSpPr txBox="1"/>
          <p:nvPr/>
        </p:nvSpPr>
        <p:spPr>
          <a:xfrm>
            <a:off x="7351517" y="5321466"/>
            <a:ext cx="1546865"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one makes it through</a:t>
            </a:r>
            <a:endParaRPr sz="2400" dirty="0">
              <a:latin typeface="+mj-lt"/>
            </a:endParaRPr>
          </a:p>
        </p:txBody>
      </p:sp>
      <p:sp>
        <p:nvSpPr>
          <p:cNvPr id="91" name="Put a photosensor in front of object">
            <a:extLst>
              <a:ext uri="{FF2B5EF4-FFF2-40B4-BE49-F238E27FC236}">
                <a16:creationId xmlns:a16="http://schemas.microsoft.com/office/drawing/2014/main" id="{D1F6D4EC-3200-4F18-9B3D-DC537AD8C572}"/>
              </a:ext>
            </a:extLst>
          </p:cNvPr>
          <p:cNvSpPr txBox="1"/>
          <p:nvPr/>
        </p:nvSpPr>
        <p:spPr>
          <a:xfrm>
            <a:off x="7552048" y="994835"/>
            <a:ext cx="1581668"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most rays are blocked</a:t>
            </a:r>
            <a:endParaRPr sz="2400" dirty="0">
              <a:latin typeface="+mj-lt"/>
            </a:endParaRPr>
          </a:p>
        </p:txBody>
      </p:sp>
    </p:spTree>
    <p:extLst>
      <p:ext uri="{BB962C8B-B14F-4D97-AF65-F5344CB8AC3E}">
        <p14:creationId xmlns:p14="http://schemas.microsoft.com/office/powerpoint/2010/main" val="270912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Pinhole </a:t>
            </a:r>
            <a:r>
              <a:rPr lang="en-US" dirty="0" smtClean="0"/>
              <a:t>Imaging</a:t>
            </a:r>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3848100" y="1875821"/>
            <a:ext cx="6170421" cy="351093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2" name="Line">
            <a:extLst>
              <a:ext uri="{FF2B5EF4-FFF2-40B4-BE49-F238E27FC236}">
                <a16:creationId xmlns:a16="http://schemas.microsoft.com/office/drawing/2014/main" id="{70A7DFFB-B098-46D1-A0B2-8EC5DAE7527E}"/>
              </a:ext>
            </a:extLst>
          </p:cNvPr>
          <p:cNvSpPr/>
          <p:nvPr/>
        </p:nvSpPr>
        <p:spPr>
          <a:xfrm>
            <a:off x="3848100" y="1867380"/>
            <a:ext cx="6170420" cy="3111974"/>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3" name="Line">
            <a:extLst>
              <a:ext uri="{FF2B5EF4-FFF2-40B4-BE49-F238E27FC236}">
                <a16:creationId xmlns:a16="http://schemas.microsoft.com/office/drawing/2014/main" id="{1E295630-6DF1-48DA-A7D5-D3DF1E1A1580}"/>
              </a:ext>
            </a:extLst>
          </p:cNvPr>
          <p:cNvSpPr/>
          <p:nvPr/>
        </p:nvSpPr>
        <p:spPr>
          <a:xfrm>
            <a:off x="3848100" y="1867378"/>
            <a:ext cx="6170420" cy="2705575"/>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4" name="Line">
            <a:extLst>
              <a:ext uri="{FF2B5EF4-FFF2-40B4-BE49-F238E27FC236}">
                <a16:creationId xmlns:a16="http://schemas.microsoft.com/office/drawing/2014/main" id="{FD31D8D0-CBF7-4A94-8AED-292943FF60D2}"/>
              </a:ext>
            </a:extLst>
          </p:cNvPr>
          <p:cNvSpPr/>
          <p:nvPr/>
        </p:nvSpPr>
        <p:spPr>
          <a:xfrm>
            <a:off x="3848100" y="1867377"/>
            <a:ext cx="6170420" cy="2335172"/>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5" name="Line">
            <a:extLst>
              <a:ext uri="{FF2B5EF4-FFF2-40B4-BE49-F238E27FC236}">
                <a16:creationId xmlns:a16="http://schemas.microsoft.com/office/drawing/2014/main" id="{C259629C-5F39-4000-9336-250E14F263E1}"/>
              </a:ext>
            </a:extLst>
          </p:cNvPr>
          <p:cNvSpPr/>
          <p:nvPr/>
        </p:nvSpPr>
        <p:spPr>
          <a:xfrm>
            <a:off x="3848100" y="1867375"/>
            <a:ext cx="6170420" cy="1909443"/>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6" name="Line">
            <a:extLst>
              <a:ext uri="{FF2B5EF4-FFF2-40B4-BE49-F238E27FC236}">
                <a16:creationId xmlns:a16="http://schemas.microsoft.com/office/drawing/2014/main" id="{AEA4CB23-0436-4C9D-9220-2A74BC95E42B}"/>
              </a:ext>
            </a:extLst>
          </p:cNvPr>
          <p:cNvSpPr/>
          <p:nvPr/>
        </p:nvSpPr>
        <p:spPr>
          <a:xfrm>
            <a:off x="3848100" y="1863712"/>
            <a:ext cx="6170420" cy="1503132"/>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7" name="Line">
            <a:extLst>
              <a:ext uri="{FF2B5EF4-FFF2-40B4-BE49-F238E27FC236}">
                <a16:creationId xmlns:a16="http://schemas.microsoft.com/office/drawing/2014/main" id="{67BCD858-CDA7-4141-AA8A-9864904C104F}"/>
              </a:ext>
            </a:extLst>
          </p:cNvPr>
          <p:cNvSpPr/>
          <p:nvPr/>
        </p:nvSpPr>
        <p:spPr>
          <a:xfrm>
            <a:off x="3848100" y="1875820"/>
            <a:ext cx="6170420" cy="1084624"/>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8" name="Line">
            <a:extLst>
              <a:ext uri="{FF2B5EF4-FFF2-40B4-BE49-F238E27FC236}">
                <a16:creationId xmlns:a16="http://schemas.microsoft.com/office/drawing/2014/main" id="{17CD20D4-232C-4E61-8C9F-548B7E3EAD29}"/>
              </a:ext>
            </a:extLst>
          </p:cNvPr>
          <p:cNvSpPr/>
          <p:nvPr/>
        </p:nvSpPr>
        <p:spPr>
          <a:xfrm>
            <a:off x="3848099" y="1875819"/>
            <a:ext cx="6170421" cy="669588"/>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9" name="Line">
            <a:extLst>
              <a:ext uri="{FF2B5EF4-FFF2-40B4-BE49-F238E27FC236}">
                <a16:creationId xmlns:a16="http://schemas.microsoft.com/office/drawing/2014/main" id="{BB74F33F-06C9-43CD-80FD-C8D3145DEBFD}"/>
              </a:ext>
            </a:extLst>
          </p:cNvPr>
          <p:cNvSpPr/>
          <p:nvPr/>
        </p:nvSpPr>
        <p:spPr>
          <a:xfrm>
            <a:off x="3848098" y="1875817"/>
            <a:ext cx="6170421" cy="282811"/>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58" name="Line">
            <a:extLst>
              <a:ext uri="{FF2B5EF4-FFF2-40B4-BE49-F238E27FC236}">
                <a16:creationId xmlns:a16="http://schemas.microsoft.com/office/drawing/2014/main" id="{A9705979-1125-4107-A8AE-DCA4BE8122B1}"/>
              </a:ext>
            </a:extLst>
          </p:cNvPr>
          <p:cNvSpPr/>
          <p:nvPr/>
        </p:nvSpPr>
        <p:spPr>
          <a:xfrm>
            <a:off x="3848100" y="1875822"/>
            <a:ext cx="6170421" cy="0"/>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Line">
            <a:extLst>
              <a:ext uri="{FF2B5EF4-FFF2-40B4-BE49-F238E27FC236}">
                <a16:creationId xmlns:a16="http://schemas.microsoft.com/office/drawing/2014/main" id="{DAB5D94C-82A7-4EC1-A013-C38682E0405F}"/>
              </a:ext>
            </a:extLst>
          </p:cNvPr>
          <p:cNvSpPr/>
          <p:nvPr/>
        </p:nvSpPr>
        <p:spPr>
          <a:xfrm>
            <a:off x="3716336" y="4979354"/>
            <a:ext cx="6302183" cy="0"/>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2" name="Line">
            <a:extLst>
              <a:ext uri="{FF2B5EF4-FFF2-40B4-BE49-F238E27FC236}">
                <a16:creationId xmlns:a16="http://schemas.microsoft.com/office/drawing/2014/main" id="{5A84EAC7-AD18-43E6-BC1F-A24BE06AB87B}"/>
              </a:ext>
            </a:extLst>
          </p:cNvPr>
          <p:cNvSpPr/>
          <p:nvPr/>
        </p:nvSpPr>
        <p:spPr>
          <a:xfrm>
            <a:off x="3716336" y="4979354"/>
            <a:ext cx="6302183" cy="390828"/>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5" name="Line">
            <a:extLst>
              <a:ext uri="{FF2B5EF4-FFF2-40B4-BE49-F238E27FC236}">
                <a16:creationId xmlns:a16="http://schemas.microsoft.com/office/drawing/2014/main" id="{C6EA6739-EB1D-4954-BC4C-73CAF89B94F1}"/>
              </a:ext>
            </a:extLst>
          </p:cNvPr>
          <p:cNvSpPr/>
          <p:nvPr/>
        </p:nvSpPr>
        <p:spPr>
          <a:xfrm flipV="1">
            <a:off x="3716336" y="4569593"/>
            <a:ext cx="6302183" cy="409761"/>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6" name="Line">
            <a:extLst>
              <a:ext uri="{FF2B5EF4-FFF2-40B4-BE49-F238E27FC236}">
                <a16:creationId xmlns:a16="http://schemas.microsoft.com/office/drawing/2014/main" id="{3E2DDC5E-AA22-4E6E-8D2D-5B3A34878E45}"/>
              </a:ext>
            </a:extLst>
          </p:cNvPr>
          <p:cNvSpPr/>
          <p:nvPr/>
        </p:nvSpPr>
        <p:spPr>
          <a:xfrm flipV="1">
            <a:off x="3716335" y="4182303"/>
            <a:ext cx="6302184" cy="791022"/>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7" name="Line">
            <a:extLst>
              <a:ext uri="{FF2B5EF4-FFF2-40B4-BE49-F238E27FC236}">
                <a16:creationId xmlns:a16="http://schemas.microsoft.com/office/drawing/2014/main" id="{D256AADB-1555-4B3A-8BE4-9429307EEEDF}"/>
              </a:ext>
            </a:extLst>
          </p:cNvPr>
          <p:cNvSpPr/>
          <p:nvPr/>
        </p:nvSpPr>
        <p:spPr>
          <a:xfrm flipV="1">
            <a:off x="3716334" y="3777787"/>
            <a:ext cx="6302185" cy="1195537"/>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8" name="Line">
            <a:extLst>
              <a:ext uri="{FF2B5EF4-FFF2-40B4-BE49-F238E27FC236}">
                <a16:creationId xmlns:a16="http://schemas.microsoft.com/office/drawing/2014/main" id="{464A8B81-36E5-4A89-B02D-3B279A3A52B3}"/>
              </a:ext>
            </a:extLst>
          </p:cNvPr>
          <p:cNvSpPr/>
          <p:nvPr/>
        </p:nvSpPr>
        <p:spPr>
          <a:xfrm flipV="1">
            <a:off x="3716334" y="3359415"/>
            <a:ext cx="6302185" cy="1620907"/>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9" name="Line">
            <a:extLst>
              <a:ext uri="{FF2B5EF4-FFF2-40B4-BE49-F238E27FC236}">
                <a16:creationId xmlns:a16="http://schemas.microsoft.com/office/drawing/2014/main" id="{BDA5A061-5388-483A-87BB-F9FDCE606FD4}"/>
              </a:ext>
            </a:extLst>
          </p:cNvPr>
          <p:cNvSpPr/>
          <p:nvPr/>
        </p:nvSpPr>
        <p:spPr>
          <a:xfrm flipV="1">
            <a:off x="3716332" y="2971016"/>
            <a:ext cx="6302185" cy="2016774"/>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100" name="Line">
            <a:extLst>
              <a:ext uri="{FF2B5EF4-FFF2-40B4-BE49-F238E27FC236}">
                <a16:creationId xmlns:a16="http://schemas.microsoft.com/office/drawing/2014/main" id="{E4C6D2DC-9C5B-4993-B4F4-7A66B7CCD7FD}"/>
              </a:ext>
            </a:extLst>
          </p:cNvPr>
          <p:cNvSpPr/>
          <p:nvPr/>
        </p:nvSpPr>
        <p:spPr>
          <a:xfrm flipV="1">
            <a:off x="3716332" y="2537024"/>
            <a:ext cx="6302185" cy="2433894"/>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101" name="Line">
            <a:extLst>
              <a:ext uri="{FF2B5EF4-FFF2-40B4-BE49-F238E27FC236}">
                <a16:creationId xmlns:a16="http://schemas.microsoft.com/office/drawing/2014/main" id="{4A51E7D5-2D58-4C31-A5B6-C88198391C0E}"/>
              </a:ext>
            </a:extLst>
          </p:cNvPr>
          <p:cNvSpPr/>
          <p:nvPr/>
        </p:nvSpPr>
        <p:spPr>
          <a:xfrm flipV="1">
            <a:off x="3716332" y="2258910"/>
            <a:ext cx="6302185" cy="2712008"/>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102" name="Line">
            <a:extLst>
              <a:ext uri="{FF2B5EF4-FFF2-40B4-BE49-F238E27FC236}">
                <a16:creationId xmlns:a16="http://schemas.microsoft.com/office/drawing/2014/main" id="{C6EAA33E-3A7A-451F-9107-BF6A6F11466B}"/>
              </a:ext>
            </a:extLst>
          </p:cNvPr>
          <p:cNvSpPr/>
          <p:nvPr/>
        </p:nvSpPr>
        <p:spPr>
          <a:xfrm flipV="1">
            <a:off x="3716332" y="1870545"/>
            <a:ext cx="6302185" cy="3106923"/>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Put a photosensor in front of object">
            <a:extLst>
              <a:ext uri="{FF2B5EF4-FFF2-40B4-BE49-F238E27FC236}">
                <a16:creationId xmlns:a16="http://schemas.microsoft.com/office/drawing/2014/main" id="{D1F6D4EC-3200-4F18-9B3D-DC537AD8C572}"/>
              </a:ext>
            </a:extLst>
          </p:cNvPr>
          <p:cNvSpPr txBox="1"/>
          <p:nvPr/>
        </p:nvSpPr>
        <p:spPr>
          <a:xfrm>
            <a:off x="7552048" y="994835"/>
            <a:ext cx="1581668"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most rays are blocked</a:t>
            </a:r>
            <a:endParaRPr sz="2400" dirty="0">
              <a:latin typeface="+mj-lt"/>
            </a:endParaRPr>
          </a:p>
        </p:txBody>
      </p:sp>
      <p:sp>
        <p:nvSpPr>
          <p:cNvPr id="107" name="Put a photosensor in front of object">
            <a:extLst>
              <a:ext uri="{FF2B5EF4-FFF2-40B4-BE49-F238E27FC236}">
                <a16:creationId xmlns:a16="http://schemas.microsoft.com/office/drawing/2014/main" id="{4B968007-F9A0-47FC-953F-9BF189ACB407}"/>
              </a:ext>
            </a:extLst>
          </p:cNvPr>
          <p:cNvSpPr txBox="1"/>
          <p:nvPr/>
        </p:nvSpPr>
        <p:spPr>
          <a:xfrm>
            <a:off x="7351517" y="5321466"/>
            <a:ext cx="1546865"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one makes it through</a:t>
            </a:r>
            <a:endParaRPr sz="2400" dirty="0">
              <a:latin typeface="+mj-lt"/>
            </a:endParaRPr>
          </a:p>
        </p:txBody>
      </p:sp>
    </p:spTree>
    <p:extLst>
      <p:ext uri="{BB962C8B-B14F-4D97-AF65-F5344CB8AC3E}">
        <p14:creationId xmlns:p14="http://schemas.microsoft.com/office/powerpoint/2010/main" val="3762983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What Does the Image on the Sensor Look Like</a:t>
            </a:r>
            <a:r>
              <a:rPr lang="en-US" dirty="0" smtClean="0"/>
              <a:t>?</a:t>
            </a:r>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3848100" y="1875821"/>
            <a:ext cx="6170421" cy="351093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42" name="Line">
            <a:extLst>
              <a:ext uri="{FF2B5EF4-FFF2-40B4-BE49-F238E27FC236}">
                <a16:creationId xmlns:a16="http://schemas.microsoft.com/office/drawing/2014/main" id="{70A7DFFB-B098-46D1-A0B2-8EC5DAE7527E}"/>
              </a:ext>
            </a:extLst>
          </p:cNvPr>
          <p:cNvSpPr/>
          <p:nvPr/>
        </p:nvSpPr>
        <p:spPr>
          <a:xfrm>
            <a:off x="3848100" y="1867380"/>
            <a:ext cx="6170420" cy="3111974"/>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3" name="Line">
            <a:extLst>
              <a:ext uri="{FF2B5EF4-FFF2-40B4-BE49-F238E27FC236}">
                <a16:creationId xmlns:a16="http://schemas.microsoft.com/office/drawing/2014/main" id="{1E295630-6DF1-48DA-A7D5-D3DF1E1A1580}"/>
              </a:ext>
            </a:extLst>
          </p:cNvPr>
          <p:cNvSpPr/>
          <p:nvPr/>
        </p:nvSpPr>
        <p:spPr>
          <a:xfrm>
            <a:off x="3848100" y="1867378"/>
            <a:ext cx="6170420" cy="2705575"/>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4" name="Line">
            <a:extLst>
              <a:ext uri="{FF2B5EF4-FFF2-40B4-BE49-F238E27FC236}">
                <a16:creationId xmlns:a16="http://schemas.microsoft.com/office/drawing/2014/main" id="{FD31D8D0-CBF7-4A94-8AED-292943FF60D2}"/>
              </a:ext>
            </a:extLst>
          </p:cNvPr>
          <p:cNvSpPr/>
          <p:nvPr/>
        </p:nvSpPr>
        <p:spPr>
          <a:xfrm>
            <a:off x="3848100" y="1867377"/>
            <a:ext cx="6170420" cy="2335172"/>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5" name="Line">
            <a:extLst>
              <a:ext uri="{FF2B5EF4-FFF2-40B4-BE49-F238E27FC236}">
                <a16:creationId xmlns:a16="http://schemas.microsoft.com/office/drawing/2014/main" id="{C259629C-5F39-4000-9336-250E14F263E1}"/>
              </a:ext>
            </a:extLst>
          </p:cNvPr>
          <p:cNvSpPr/>
          <p:nvPr/>
        </p:nvSpPr>
        <p:spPr>
          <a:xfrm>
            <a:off x="3848100" y="1867375"/>
            <a:ext cx="6170420" cy="1909443"/>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6" name="Line">
            <a:extLst>
              <a:ext uri="{FF2B5EF4-FFF2-40B4-BE49-F238E27FC236}">
                <a16:creationId xmlns:a16="http://schemas.microsoft.com/office/drawing/2014/main" id="{AEA4CB23-0436-4C9D-9220-2A74BC95E42B}"/>
              </a:ext>
            </a:extLst>
          </p:cNvPr>
          <p:cNvSpPr/>
          <p:nvPr/>
        </p:nvSpPr>
        <p:spPr>
          <a:xfrm>
            <a:off x="3848100" y="1863712"/>
            <a:ext cx="6170420" cy="1503132"/>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7" name="Line">
            <a:extLst>
              <a:ext uri="{FF2B5EF4-FFF2-40B4-BE49-F238E27FC236}">
                <a16:creationId xmlns:a16="http://schemas.microsoft.com/office/drawing/2014/main" id="{67BCD858-CDA7-4141-AA8A-9864904C104F}"/>
              </a:ext>
            </a:extLst>
          </p:cNvPr>
          <p:cNvSpPr/>
          <p:nvPr/>
        </p:nvSpPr>
        <p:spPr>
          <a:xfrm>
            <a:off x="3848100" y="1875820"/>
            <a:ext cx="6170420" cy="1084624"/>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8" name="Line">
            <a:extLst>
              <a:ext uri="{FF2B5EF4-FFF2-40B4-BE49-F238E27FC236}">
                <a16:creationId xmlns:a16="http://schemas.microsoft.com/office/drawing/2014/main" id="{17CD20D4-232C-4E61-8C9F-548B7E3EAD29}"/>
              </a:ext>
            </a:extLst>
          </p:cNvPr>
          <p:cNvSpPr/>
          <p:nvPr/>
        </p:nvSpPr>
        <p:spPr>
          <a:xfrm>
            <a:off x="3848099" y="1875819"/>
            <a:ext cx="6170421" cy="669588"/>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49" name="Line">
            <a:extLst>
              <a:ext uri="{FF2B5EF4-FFF2-40B4-BE49-F238E27FC236}">
                <a16:creationId xmlns:a16="http://schemas.microsoft.com/office/drawing/2014/main" id="{BB74F33F-06C9-43CD-80FD-C8D3145DEBFD}"/>
              </a:ext>
            </a:extLst>
          </p:cNvPr>
          <p:cNvSpPr/>
          <p:nvPr/>
        </p:nvSpPr>
        <p:spPr>
          <a:xfrm>
            <a:off x="3848098" y="1875817"/>
            <a:ext cx="6170421" cy="282811"/>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sp>
        <p:nvSpPr>
          <p:cNvPr id="58" name="Line">
            <a:extLst>
              <a:ext uri="{FF2B5EF4-FFF2-40B4-BE49-F238E27FC236}">
                <a16:creationId xmlns:a16="http://schemas.microsoft.com/office/drawing/2014/main" id="{A9705979-1125-4107-A8AE-DCA4BE8122B1}"/>
              </a:ext>
            </a:extLst>
          </p:cNvPr>
          <p:cNvSpPr/>
          <p:nvPr/>
        </p:nvSpPr>
        <p:spPr>
          <a:xfrm>
            <a:off x="3848100" y="1875822"/>
            <a:ext cx="6170421" cy="0"/>
          </a:xfrm>
          <a:prstGeom prst="line">
            <a:avLst/>
          </a:prstGeom>
          <a:ln w="38100">
            <a:solidFill>
              <a:schemeClr val="accent6">
                <a:lumMod val="75000"/>
                <a:alpha val="10000"/>
              </a:schemeClr>
            </a:solidFill>
            <a:miter lim="400000"/>
          </a:ln>
        </p:spPr>
        <p:txBody>
          <a:bodyPr lIns="35719" tIns="35719" rIns="35719" bIns="35719" anchor="ctr"/>
          <a:lstStyle/>
          <a:p>
            <a:pPr>
              <a:defRPr sz="2400"/>
            </a:pPr>
            <a:endParaRPr sz="1687"/>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Line">
            <a:extLst>
              <a:ext uri="{FF2B5EF4-FFF2-40B4-BE49-F238E27FC236}">
                <a16:creationId xmlns:a16="http://schemas.microsoft.com/office/drawing/2014/main" id="{DAB5D94C-82A7-4EC1-A013-C38682E0405F}"/>
              </a:ext>
            </a:extLst>
          </p:cNvPr>
          <p:cNvSpPr/>
          <p:nvPr/>
        </p:nvSpPr>
        <p:spPr>
          <a:xfrm>
            <a:off x="3716336" y="4979354"/>
            <a:ext cx="6302183" cy="0"/>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2" name="Line">
            <a:extLst>
              <a:ext uri="{FF2B5EF4-FFF2-40B4-BE49-F238E27FC236}">
                <a16:creationId xmlns:a16="http://schemas.microsoft.com/office/drawing/2014/main" id="{5A84EAC7-AD18-43E6-BC1F-A24BE06AB87B}"/>
              </a:ext>
            </a:extLst>
          </p:cNvPr>
          <p:cNvSpPr/>
          <p:nvPr/>
        </p:nvSpPr>
        <p:spPr>
          <a:xfrm>
            <a:off x="3716336" y="4979354"/>
            <a:ext cx="6302183" cy="390828"/>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5" name="Line">
            <a:extLst>
              <a:ext uri="{FF2B5EF4-FFF2-40B4-BE49-F238E27FC236}">
                <a16:creationId xmlns:a16="http://schemas.microsoft.com/office/drawing/2014/main" id="{C6EA6739-EB1D-4954-BC4C-73CAF89B94F1}"/>
              </a:ext>
            </a:extLst>
          </p:cNvPr>
          <p:cNvSpPr/>
          <p:nvPr/>
        </p:nvSpPr>
        <p:spPr>
          <a:xfrm flipV="1">
            <a:off x="3716336" y="4569593"/>
            <a:ext cx="6302183" cy="409761"/>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6" name="Line">
            <a:extLst>
              <a:ext uri="{FF2B5EF4-FFF2-40B4-BE49-F238E27FC236}">
                <a16:creationId xmlns:a16="http://schemas.microsoft.com/office/drawing/2014/main" id="{3E2DDC5E-AA22-4E6E-8D2D-5B3A34878E45}"/>
              </a:ext>
            </a:extLst>
          </p:cNvPr>
          <p:cNvSpPr/>
          <p:nvPr/>
        </p:nvSpPr>
        <p:spPr>
          <a:xfrm flipV="1">
            <a:off x="3716335" y="4182303"/>
            <a:ext cx="6302184" cy="791022"/>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7" name="Line">
            <a:extLst>
              <a:ext uri="{FF2B5EF4-FFF2-40B4-BE49-F238E27FC236}">
                <a16:creationId xmlns:a16="http://schemas.microsoft.com/office/drawing/2014/main" id="{D256AADB-1555-4B3A-8BE4-9429307EEEDF}"/>
              </a:ext>
            </a:extLst>
          </p:cNvPr>
          <p:cNvSpPr/>
          <p:nvPr/>
        </p:nvSpPr>
        <p:spPr>
          <a:xfrm flipV="1">
            <a:off x="3716334" y="3777787"/>
            <a:ext cx="6302185" cy="1195537"/>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8" name="Line">
            <a:extLst>
              <a:ext uri="{FF2B5EF4-FFF2-40B4-BE49-F238E27FC236}">
                <a16:creationId xmlns:a16="http://schemas.microsoft.com/office/drawing/2014/main" id="{464A8B81-36E5-4A89-B02D-3B279A3A52B3}"/>
              </a:ext>
            </a:extLst>
          </p:cNvPr>
          <p:cNvSpPr/>
          <p:nvPr/>
        </p:nvSpPr>
        <p:spPr>
          <a:xfrm flipV="1">
            <a:off x="3716334" y="3359415"/>
            <a:ext cx="6302185" cy="1620907"/>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99" name="Line">
            <a:extLst>
              <a:ext uri="{FF2B5EF4-FFF2-40B4-BE49-F238E27FC236}">
                <a16:creationId xmlns:a16="http://schemas.microsoft.com/office/drawing/2014/main" id="{BDA5A061-5388-483A-87BB-F9FDCE606FD4}"/>
              </a:ext>
            </a:extLst>
          </p:cNvPr>
          <p:cNvSpPr/>
          <p:nvPr/>
        </p:nvSpPr>
        <p:spPr>
          <a:xfrm flipV="1">
            <a:off x="3716332" y="2971016"/>
            <a:ext cx="6302185" cy="2016774"/>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100" name="Line">
            <a:extLst>
              <a:ext uri="{FF2B5EF4-FFF2-40B4-BE49-F238E27FC236}">
                <a16:creationId xmlns:a16="http://schemas.microsoft.com/office/drawing/2014/main" id="{E4C6D2DC-9C5B-4993-B4F4-7A66B7CCD7FD}"/>
              </a:ext>
            </a:extLst>
          </p:cNvPr>
          <p:cNvSpPr/>
          <p:nvPr/>
        </p:nvSpPr>
        <p:spPr>
          <a:xfrm flipV="1">
            <a:off x="3716332" y="2537024"/>
            <a:ext cx="6302185" cy="2433894"/>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sp>
        <p:nvSpPr>
          <p:cNvPr id="101" name="Line">
            <a:extLst>
              <a:ext uri="{FF2B5EF4-FFF2-40B4-BE49-F238E27FC236}">
                <a16:creationId xmlns:a16="http://schemas.microsoft.com/office/drawing/2014/main" id="{4A51E7D5-2D58-4C31-A5B6-C88198391C0E}"/>
              </a:ext>
            </a:extLst>
          </p:cNvPr>
          <p:cNvSpPr/>
          <p:nvPr/>
        </p:nvSpPr>
        <p:spPr>
          <a:xfrm flipV="1">
            <a:off x="3716332" y="2258910"/>
            <a:ext cx="6302185" cy="2712008"/>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102" name="Line">
            <a:extLst>
              <a:ext uri="{FF2B5EF4-FFF2-40B4-BE49-F238E27FC236}">
                <a16:creationId xmlns:a16="http://schemas.microsoft.com/office/drawing/2014/main" id="{C6EAA33E-3A7A-451F-9107-BF6A6F11466B}"/>
              </a:ext>
            </a:extLst>
          </p:cNvPr>
          <p:cNvSpPr/>
          <p:nvPr/>
        </p:nvSpPr>
        <p:spPr>
          <a:xfrm flipV="1">
            <a:off x="3716332" y="1870545"/>
            <a:ext cx="6302185" cy="3106923"/>
          </a:xfrm>
          <a:prstGeom prst="line">
            <a:avLst/>
          </a:prstGeom>
          <a:ln w="38100">
            <a:solidFill>
              <a:schemeClr val="accent2">
                <a:lumMod val="50000"/>
                <a:alpha val="10000"/>
              </a:schemeClr>
            </a:solidFill>
            <a:miter lim="400000"/>
          </a:ln>
        </p:spPr>
        <p:txBody>
          <a:bodyPr lIns="35719" tIns="35719" rIns="35719" bIns="35719" anchor="ctr"/>
          <a:lstStyle/>
          <a:p>
            <a:pPr>
              <a:defRPr sz="2400"/>
            </a:pPr>
            <a:endParaRPr sz="1687"/>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Put a photosensor in front of object">
            <a:extLst>
              <a:ext uri="{FF2B5EF4-FFF2-40B4-BE49-F238E27FC236}">
                <a16:creationId xmlns:a16="http://schemas.microsoft.com/office/drawing/2014/main" id="{829B358F-9A92-4958-A984-0443EF975223}"/>
              </a:ext>
            </a:extLst>
          </p:cNvPr>
          <p:cNvSpPr txBox="1"/>
          <p:nvPr/>
        </p:nvSpPr>
        <p:spPr>
          <a:xfrm>
            <a:off x="1658436" y="5928572"/>
            <a:ext cx="8862427"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a:r>
              <a:rPr lang="en-US" sz="2400" dirty="0" smtClean="0">
                <a:latin typeface="+mj-lt"/>
              </a:rPr>
              <a:t>Let’s assume that each </a:t>
            </a:r>
            <a:r>
              <a:rPr lang="en-US" sz="2400" dirty="0">
                <a:latin typeface="+mj-lt"/>
              </a:rPr>
              <a:t>scene point contributes to only one sensor pixel</a:t>
            </a:r>
            <a:endParaRPr sz="2400" dirty="0">
              <a:latin typeface="+mj-lt"/>
            </a:endParaRPr>
          </a:p>
        </p:txBody>
      </p:sp>
      <p:sp>
        <p:nvSpPr>
          <p:cNvPr id="93" name="Put a photosensor in front of object">
            <a:extLst>
              <a:ext uri="{FF2B5EF4-FFF2-40B4-BE49-F238E27FC236}">
                <a16:creationId xmlns:a16="http://schemas.microsoft.com/office/drawing/2014/main" id="{2961B1C6-7F53-480E-AABF-04A34AAF9C18}"/>
              </a:ext>
            </a:extLst>
          </p:cNvPr>
          <p:cNvSpPr txBox="1"/>
          <p:nvPr/>
        </p:nvSpPr>
        <p:spPr>
          <a:xfrm>
            <a:off x="9655687" y="5950795"/>
            <a:ext cx="2536313"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endParaRPr sz="2400" dirty="0">
              <a:latin typeface="+mj-lt"/>
            </a:endParaRPr>
          </a:p>
        </p:txBody>
      </p:sp>
    </p:spTree>
    <p:extLst>
      <p:ext uri="{BB962C8B-B14F-4D97-AF65-F5344CB8AC3E}">
        <p14:creationId xmlns:p14="http://schemas.microsoft.com/office/powerpoint/2010/main" val="2312604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Pinhole Imaging: the Object can be Captured !!</a:t>
            </a:r>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41" name="Line">
            <a:extLst>
              <a:ext uri="{FF2B5EF4-FFF2-40B4-BE49-F238E27FC236}">
                <a16:creationId xmlns:a16="http://schemas.microsoft.com/office/drawing/2014/main" id="{C744AD0E-03C6-4AA7-AFAE-81935D26D41C}"/>
              </a:ext>
            </a:extLst>
          </p:cNvPr>
          <p:cNvSpPr/>
          <p:nvPr/>
        </p:nvSpPr>
        <p:spPr>
          <a:xfrm>
            <a:off x="3848100" y="1875821"/>
            <a:ext cx="6170421" cy="351093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101" name="Line">
            <a:extLst>
              <a:ext uri="{FF2B5EF4-FFF2-40B4-BE49-F238E27FC236}">
                <a16:creationId xmlns:a16="http://schemas.microsoft.com/office/drawing/2014/main" id="{4A51E7D5-2D58-4C31-A5B6-C88198391C0E}"/>
              </a:ext>
            </a:extLst>
          </p:cNvPr>
          <p:cNvSpPr/>
          <p:nvPr/>
        </p:nvSpPr>
        <p:spPr>
          <a:xfrm flipV="1">
            <a:off x="3716332" y="2258910"/>
            <a:ext cx="6302185" cy="2712008"/>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4" name="pasted-image.tif" descr="pasted-image.tif">
            <a:extLst>
              <a:ext uri="{FF2B5EF4-FFF2-40B4-BE49-F238E27FC236}">
                <a16:creationId xmlns:a16="http://schemas.microsoft.com/office/drawing/2014/main" id="{91862E42-5482-4DE3-91D4-272211DBF182}"/>
              </a:ext>
            </a:extLst>
          </p:cNvPr>
          <p:cNvPicPr>
            <a:picLocks noChangeAspect="1"/>
          </p:cNvPicPr>
          <p:nvPr/>
        </p:nvPicPr>
        <p:blipFill>
          <a:blip r:embed="rId2">
            <a:extLst/>
          </a:blip>
          <a:stretch>
            <a:fillRect/>
          </a:stretch>
        </p:blipFill>
        <p:spPr>
          <a:xfrm flipH="1" flipV="1">
            <a:off x="8465371" y="1803321"/>
            <a:ext cx="3187439" cy="3655933"/>
          </a:xfrm>
          <a:prstGeom prst="rect">
            <a:avLst/>
          </a:prstGeom>
          <a:ln w="12700">
            <a:miter lim="400000"/>
          </a:ln>
        </p:spPr>
      </p:pic>
      <p:sp>
        <p:nvSpPr>
          <p:cNvPr id="105" name="Put a photosensor in front of object">
            <a:extLst>
              <a:ext uri="{FF2B5EF4-FFF2-40B4-BE49-F238E27FC236}">
                <a16:creationId xmlns:a16="http://schemas.microsoft.com/office/drawing/2014/main" id="{86708179-5595-48C7-808E-BDAEFFB8BFFD}"/>
              </a:ext>
            </a:extLst>
          </p:cNvPr>
          <p:cNvSpPr txBox="1"/>
          <p:nvPr/>
        </p:nvSpPr>
        <p:spPr>
          <a:xfrm>
            <a:off x="8162727" y="5650797"/>
            <a:ext cx="3792726"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copy of real-world object (inverted and scaled)</a:t>
            </a:r>
            <a:endParaRPr sz="2400" dirty="0">
              <a:latin typeface="+mj-lt"/>
            </a:endParaRPr>
          </a:p>
        </p:txBody>
      </p:sp>
    </p:spTree>
    <p:extLst>
      <p:ext uri="{BB962C8B-B14F-4D97-AF65-F5344CB8AC3E}">
        <p14:creationId xmlns:p14="http://schemas.microsoft.com/office/powerpoint/2010/main" val="893027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Camera Obscure</a:t>
            </a:r>
            <a:endParaRPr lang="en-US" dirty="0"/>
          </a:p>
        </p:txBody>
      </p:sp>
      <p:sp>
        <p:nvSpPr>
          <p:cNvPr id="3" name="Rectangle 2"/>
          <p:cNvSpPr/>
          <p:nvPr/>
        </p:nvSpPr>
        <p:spPr>
          <a:xfrm>
            <a:off x="171450" y="5976035"/>
            <a:ext cx="6096000" cy="646331"/>
          </a:xfrm>
          <a:prstGeom prst="rect">
            <a:avLst/>
          </a:prstGeom>
        </p:spPr>
        <p:txBody>
          <a:bodyPr>
            <a:spAutoFit/>
          </a:bodyPr>
          <a:lstStyle/>
          <a:p>
            <a:r>
              <a:rPr lang="en-US" dirty="0">
                <a:hlinkClick r:id="rId2"/>
              </a:rPr>
              <a:t>https://</a:t>
            </a:r>
            <a:r>
              <a:rPr lang="en-US" dirty="0" smtClean="0">
                <a:hlinkClick r:id="rId2"/>
              </a:rPr>
              <a:t>fstoppers.com/natural-light/camera-obscura-flips-outside-world-4971</a:t>
            </a:r>
            <a:r>
              <a:rPr lang="en-US" dirty="0" smtClean="0"/>
              <a:t> </a:t>
            </a:r>
            <a:endParaRPr lang="en-US" dirty="0"/>
          </a:p>
        </p:txBody>
      </p:sp>
      <p:pic>
        <p:nvPicPr>
          <p:cNvPr id="1026" name="Picture 2" descr="Image result for camera obscu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4109" y="1083733"/>
            <a:ext cx="3964371" cy="28686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fstoppers.com/wp-content/uploads/2012/10/Screen-Shot-2012-10-16-at-11.15.26-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 y="1083733"/>
            <a:ext cx="3883025" cy="3063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fstoppers.com/wp-content/uploads/2012/10/Screen-Shot-2012-10-16-at-11.15.16-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1136" y="2836333"/>
            <a:ext cx="3627507" cy="2867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49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Pinhole Camera Terms (Aperture)</a:t>
            </a:r>
            <a:endParaRPr lang="en-US" dirty="0"/>
          </a:p>
        </p:txBody>
      </p:sp>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Put a photosensor in front of object">
            <a:extLst>
              <a:ext uri="{FF2B5EF4-FFF2-40B4-BE49-F238E27FC236}">
                <a16:creationId xmlns:a16="http://schemas.microsoft.com/office/drawing/2014/main" id="{11EB3920-E560-49FA-B953-B15D970D336B}"/>
              </a:ext>
            </a:extLst>
          </p:cNvPr>
          <p:cNvSpPr txBox="1"/>
          <p:nvPr/>
        </p:nvSpPr>
        <p:spPr>
          <a:xfrm>
            <a:off x="5516935" y="1233780"/>
            <a:ext cx="2764923"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barrier (diaphragm)</a:t>
            </a:r>
            <a:endParaRPr sz="2400" dirty="0">
              <a:latin typeface="+mj-lt"/>
            </a:endParaRPr>
          </a:p>
        </p:txBody>
      </p:sp>
      <p:sp>
        <p:nvSpPr>
          <p:cNvPr id="105" name="Put a photosensor in front of object">
            <a:extLst>
              <a:ext uri="{FF2B5EF4-FFF2-40B4-BE49-F238E27FC236}">
                <a16:creationId xmlns:a16="http://schemas.microsoft.com/office/drawing/2014/main" id="{3EBEE033-1DC0-4993-BD89-8B406B4B6755}"/>
              </a:ext>
            </a:extLst>
          </p:cNvPr>
          <p:cNvSpPr txBox="1"/>
          <p:nvPr/>
        </p:nvSpPr>
        <p:spPr>
          <a:xfrm>
            <a:off x="6760460" y="2328907"/>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pinhole (</a:t>
            </a:r>
            <a:r>
              <a:rPr lang="en-US" sz="2400" b="1" u="sng" dirty="0">
                <a:solidFill>
                  <a:srgbClr val="FF0000"/>
                </a:solidFill>
                <a:latin typeface="+mj-lt"/>
              </a:rPr>
              <a:t>aperture</a:t>
            </a:r>
            <a:r>
              <a:rPr lang="en-US" sz="2400" dirty="0">
                <a:latin typeface="+mj-lt"/>
              </a:rPr>
              <a:t>)</a:t>
            </a:r>
            <a:endParaRPr sz="2400" dirty="0">
              <a:latin typeface="+mj-lt"/>
            </a:endParaRPr>
          </a:p>
        </p:txBody>
      </p:sp>
      <p:cxnSp>
        <p:nvCxnSpPr>
          <p:cNvPr id="106" name="Straight Arrow Connector 105">
            <a:extLst>
              <a:ext uri="{FF2B5EF4-FFF2-40B4-BE49-F238E27FC236}">
                <a16:creationId xmlns:a16="http://schemas.microsoft.com/office/drawing/2014/main" id="{DCF59770-CF95-42A4-9299-F6E63EE05A95}"/>
              </a:ext>
            </a:extLst>
          </p:cNvPr>
          <p:cNvCxnSpPr>
            <a:cxnSpLocks/>
          </p:cNvCxnSpPr>
          <p:nvPr/>
        </p:nvCxnSpPr>
        <p:spPr>
          <a:xfrm flipH="1">
            <a:off x="7036557" y="3218833"/>
            <a:ext cx="449962" cy="40478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42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ut a photosensor in front of object">
            <a:extLst>
              <a:ext uri="{FF2B5EF4-FFF2-40B4-BE49-F238E27FC236}">
                <a16:creationId xmlns:a16="http://schemas.microsoft.com/office/drawing/2014/main" id="{6BD7A775-6425-4AAF-A035-9E36AF2C9143}"/>
              </a:ext>
            </a:extLst>
          </p:cNvPr>
          <p:cNvSpPr txBox="1"/>
          <p:nvPr/>
        </p:nvSpPr>
        <p:spPr>
          <a:xfrm>
            <a:off x="10109961"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digital sensor (CCD or CMOS)</a:t>
            </a:r>
            <a:endParaRPr sz="2400" dirty="0">
              <a:latin typeface="+mj-lt"/>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Put a photosensor in front of object">
            <a:extLst>
              <a:ext uri="{FF2B5EF4-FFF2-40B4-BE49-F238E27FC236}">
                <a16:creationId xmlns:a16="http://schemas.microsoft.com/office/drawing/2014/main" id="{11EB3920-E560-49FA-B953-B15D970D336B}"/>
              </a:ext>
            </a:extLst>
          </p:cNvPr>
          <p:cNvSpPr txBox="1"/>
          <p:nvPr/>
        </p:nvSpPr>
        <p:spPr>
          <a:xfrm>
            <a:off x="5516935" y="1233780"/>
            <a:ext cx="2764923"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barrier (diaphragm)</a:t>
            </a:r>
            <a:endParaRPr sz="2400" dirty="0">
              <a:latin typeface="+mj-lt"/>
            </a:endParaRPr>
          </a:p>
        </p:txBody>
      </p:sp>
      <p:sp>
        <p:nvSpPr>
          <p:cNvPr id="105" name="Put a photosensor in front of object">
            <a:extLst>
              <a:ext uri="{FF2B5EF4-FFF2-40B4-BE49-F238E27FC236}">
                <a16:creationId xmlns:a16="http://schemas.microsoft.com/office/drawing/2014/main" id="{3EBEE033-1DC0-4993-BD89-8B406B4B6755}"/>
              </a:ext>
            </a:extLst>
          </p:cNvPr>
          <p:cNvSpPr txBox="1"/>
          <p:nvPr/>
        </p:nvSpPr>
        <p:spPr>
          <a:xfrm>
            <a:off x="6760460" y="2328907"/>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pinhole (aperture)</a:t>
            </a:r>
            <a:endParaRPr sz="2400" dirty="0">
              <a:latin typeface="+mj-lt"/>
            </a:endParaRPr>
          </a:p>
        </p:txBody>
      </p:sp>
      <p:cxnSp>
        <p:nvCxnSpPr>
          <p:cNvPr id="106" name="Straight Arrow Connector 105">
            <a:extLst>
              <a:ext uri="{FF2B5EF4-FFF2-40B4-BE49-F238E27FC236}">
                <a16:creationId xmlns:a16="http://schemas.microsoft.com/office/drawing/2014/main" id="{DCF59770-CF95-42A4-9299-F6E63EE05A95}"/>
              </a:ext>
            </a:extLst>
          </p:cNvPr>
          <p:cNvCxnSpPr>
            <a:cxnSpLocks/>
          </p:cNvCxnSpPr>
          <p:nvPr/>
        </p:nvCxnSpPr>
        <p:spPr>
          <a:xfrm flipH="1">
            <a:off x="7036557" y="3218833"/>
            <a:ext cx="449962" cy="40478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Put a photosensor in front of object">
            <a:extLst>
              <a:ext uri="{FF2B5EF4-FFF2-40B4-BE49-F238E27FC236}">
                <a16:creationId xmlns:a16="http://schemas.microsoft.com/office/drawing/2014/main" id="{EF1AD392-9747-4663-B6F0-DF226EF73987}"/>
              </a:ext>
            </a:extLst>
          </p:cNvPr>
          <p:cNvSpPr txBox="1"/>
          <p:nvPr/>
        </p:nvSpPr>
        <p:spPr>
          <a:xfrm>
            <a:off x="9932159" y="1127516"/>
            <a:ext cx="2259842"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image plane</a:t>
            </a:r>
            <a:endParaRPr sz="2400" dirty="0">
              <a:latin typeface="+mj-lt"/>
            </a:endParaRPr>
          </a:p>
        </p:txBody>
      </p:sp>
      <p:cxnSp>
        <p:nvCxnSpPr>
          <p:cNvPr id="94" name="Straight Arrow Connector 93">
            <a:extLst>
              <a:ext uri="{FF2B5EF4-FFF2-40B4-BE49-F238E27FC236}">
                <a16:creationId xmlns:a16="http://schemas.microsoft.com/office/drawing/2014/main" id="{BB0B7328-339F-42C2-9B1F-AAAA58F35A28}"/>
              </a:ext>
            </a:extLst>
          </p:cNvPr>
          <p:cNvCxnSpPr>
            <a:cxnSpLocks/>
          </p:cNvCxnSpPr>
          <p:nvPr/>
        </p:nvCxnSpPr>
        <p:spPr>
          <a:xfrm flipH="1">
            <a:off x="10338557" y="1644104"/>
            <a:ext cx="449962" cy="40478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Put a photosensor in front of object">
            <a:extLst>
              <a:ext uri="{FF2B5EF4-FFF2-40B4-BE49-F238E27FC236}">
                <a16:creationId xmlns:a16="http://schemas.microsoft.com/office/drawing/2014/main" id="{A62EE2E8-0E15-443C-BC3A-A7B5424C2F65}"/>
              </a:ext>
            </a:extLst>
          </p:cNvPr>
          <p:cNvSpPr txBox="1"/>
          <p:nvPr/>
        </p:nvSpPr>
        <p:spPr>
          <a:xfrm>
            <a:off x="7137457" y="4174453"/>
            <a:ext cx="2713741"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b="1" u="sng" dirty="0">
                <a:solidFill>
                  <a:srgbClr val="FF0000"/>
                </a:solidFill>
                <a:latin typeface="+mj-lt"/>
              </a:rPr>
              <a:t>camera center </a:t>
            </a:r>
            <a:r>
              <a:rPr lang="en-US" sz="2400" dirty="0" smtClean="0">
                <a:latin typeface="+mj-lt"/>
              </a:rPr>
              <a:t>(or optical center)</a:t>
            </a:r>
            <a:endParaRPr sz="2400" dirty="0">
              <a:latin typeface="+mj-lt"/>
            </a:endParaRPr>
          </a:p>
        </p:txBody>
      </p:sp>
      <p:cxnSp>
        <p:nvCxnSpPr>
          <p:cNvPr id="96" name="Straight Arrow Connector 95">
            <a:extLst>
              <a:ext uri="{FF2B5EF4-FFF2-40B4-BE49-F238E27FC236}">
                <a16:creationId xmlns:a16="http://schemas.microsoft.com/office/drawing/2014/main" id="{FEC45DA6-DFD9-4BF4-B48F-A6FBFC163EB4}"/>
              </a:ext>
            </a:extLst>
          </p:cNvPr>
          <p:cNvCxnSpPr>
            <a:cxnSpLocks/>
          </p:cNvCxnSpPr>
          <p:nvPr/>
        </p:nvCxnSpPr>
        <p:spPr>
          <a:xfrm flipH="1" flipV="1">
            <a:off x="7074657" y="3751083"/>
            <a:ext cx="621543" cy="4233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Text Placeholder 3"/>
          <p:cNvSpPr>
            <a:spLocks noGrp="1"/>
          </p:cNvSpPr>
          <p:nvPr>
            <p:ph type="body" sz="quarter" idx="10"/>
          </p:nvPr>
        </p:nvSpPr>
        <p:spPr>
          <a:xfrm>
            <a:off x="241300" y="6646"/>
            <a:ext cx="11696700" cy="783931"/>
          </a:xfrm>
        </p:spPr>
        <p:txBody>
          <a:bodyPr/>
          <a:lstStyle/>
          <a:p>
            <a:r>
              <a:rPr lang="en-US" dirty="0" smtClean="0"/>
              <a:t>Pinhole Camera Terms (Camera Center)</a:t>
            </a:r>
            <a:endParaRPr lang="en-US" dirty="0"/>
          </a:p>
        </p:txBody>
      </p:sp>
    </p:spTree>
    <p:extLst>
      <p:ext uri="{BB962C8B-B14F-4D97-AF65-F5344CB8AC3E}">
        <p14:creationId xmlns:p14="http://schemas.microsoft.com/office/powerpoint/2010/main" val="4118953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Put a photosensor in front of object">
            <a:extLst>
              <a:ext uri="{FF2B5EF4-FFF2-40B4-BE49-F238E27FC236}">
                <a16:creationId xmlns:a16="http://schemas.microsoft.com/office/drawing/2014/main" id="{19A94F23-3F31-4822-9C01-17A19D2F20F0}"/>
              </a:ext>
            </a:extLst>
          </p:cNvPr>
          <p:cNvSpPr txBox="1"/>
          <p:nvPr/>
        </p:nvSpPr>
        <p:spPr>
          <a:xfrm>
            <a:off x="6983218" y="5879592"/>
            <a:ext cx="3113972"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focal length f</a:t>
            </a:r>
            <a:endParaRPr sz="2400" dirty="0">
              <a:latin typeface="+mj-lt"/>
            </a:endParaRPr>
          </a:p>
        </p:txBody>
      </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6983217" y="5704114"/>
            <a:ext cx="3113973"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3" name="Text Placeholder 3"/>
          <p:cNvSpPr>
            <a:spLocks noGrp="1"/>
          </p:cNvSpPr>
          <p:nvPr>
            <p:ph type="body" sz="quarter" idx="10"/>
          </p:nvPr>
        </p:nvSpPr>
        <p:spPr>
          <a:xfrm>
            <a:off x="241300" y="6646"/>
            <a:ext cx="11696700" cy="783931"/>
          </a:xfrm>
        </p:spPr>
        <p:txBody>
          <a:bodyPr/>
          <a:lstStyle/>
          <a:p>
            <a:r>
              <a:rPr lang="en-US" dirty="0" smtClean="0"/>
              <a:t>Pinhole Camera Terms (Focal Length)</a:t>
            </a:r>
            <a:endParaRPr lang="en-US" dirty="0"/>
          </a:p>
        </p:txBody>
      </p:sp>
    </p:spTree>
    <p:extLst>
      <p:ext uri="{BB962C8B-B14F-4D97-AF65-F5344CB8AC3E}">
        <p14:creationId xmlns:p14="http://schemas.microsoft.com/office/powerpoint/2010/main" val="1331735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the Pixel?</a:t>
            </a:r>
            <a:endParaRPr lang="en-US"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481773"/>
            <a:ext cx="6287516" cy="4383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s://upload.wikimedia.org/wikipedia/commons/5/5b/CCD_SONY_ICX493AQA_sensor_s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2073" y="1220172"/>
            <a:ext cx="2974975" cy="22867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slr cm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874" y="3673398"/>
            <a:ext cx="3381375" cy="276225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8316820" y="3449878"/>
            <a:ext cx="1765480" cy="447040"/>
          </a:xfrm>
          <a:prstGeom prst="rect">
            <a:avLst/>
          </a:prstGeom>
        </p:spPr>
        <p:txBody>
          <a:bodyPr>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2000" b="1" dirty="0" smtClean="0"/>
              <a:t>Image sensor</a:t>
            </a:r>
            <a:endParaRPr lang="en-US" sz="2000" b="1" dirty="0"/>
          </a:p>
        </p:txBody>
      </p:sp>
      <p:sp>
        <p:nvSpPr>
          <p:cNvPr id="9" name="Content Placeholder 2"/>
          <p:cNvSpPr txBox="1">
            <a:spLocks/>
          </p:cNvSpPr>
          <p:nvPr/>
        </p:nvSpPr>
        <p:spPr>
          <a:xfrm>
            <a:off x="8464140" y="6155100"/>
            <a:ext cx="1765480" cy="447040"/>
          </a:xfrm>
          <a:prstGeom prst="rect">
            <a:avLst/>
          </a:prstGeom>
        </p:spPr>
        <p:txBody>
          <a:bodyPr>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2000" b="1" dirty="0" smtClean="0"/>
              <a:t>DSLR camera</a:t>
            </a:r>
            <a:endParaRPr lang="en-US" sz="2000" b="1" dirty="0"/>
          </a:p>
        </p:txBody>
      </p:sp>
    </p:spTree>
    <p:extLst>
      <p:ext uri="{BB962C8B-B14F-4D97-AF65-F5344CB8AC3E}">
        <p14:creationId xmlns:p14="http://schemas.microsoft.com/office/powerpoint/2010/main" val="40488590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What </a:t>
            </a:r>
            <a:r>
              <a:rPr lang="en-US" dirty="0" smtClean="0"/>
              <a:t>Happens </a:t>
            </a:r>
            <a:r>
              <a:rPr lang="en-US" dirty="0"/>
              <a:t>as </a:t>
            </a:r>
            <a:r>
              <a:rPr lang="en-US" dirty="0" smtClean="0"/>
              <a:t>We Change </a:t>
            </a:r>
            <a:r>
              <a:rPr lang="en-US" dirty="0"/>
              <a:t>the </a:t>
            </a:r>
            <a:r>
              <a:rPr lang="en-US" dirty="0" smtClean="0"/>
              <a:t>Focal Length?</a:t>
            </a:r>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Put a photosensor in front of object">
            <a:extLst>
              <a:ext uri="{FF2B5EF4-FFF2-40B4-BE49-F238E27FC236}">
                <a16:creationId xmlns:a16="http://schemas.microsoft.com/office/drawing/2014/main" id="{19A94F23-3F31-4822-9C01-17A19D2F20F0}"/>
              </a:ext>
            </a:extLst>
          </p:cNvPr>
          <p:cNvSpPr txBox="1"/>
          <p:nvPr/>
        </p:nvSpPr>
        <p:spPr>
          <a:xfrm>
            <a:off x="6625802" y="5879592"/>
            <a:ext cx="2226098"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focal length 0.5 f</a:t>
            </a:r>
            <a:endParaRPr sz="2400" dirty="0">
              <a:latin typeface="+mj-lt"/>
            </a:endParaRPr>
          </a:p>
        </p:txBody>
      </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6983217" y="5704114"/>
            <a:ext cx="1511266"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8494483" y="1796433"/>
            <a:ext cx="91440" cy="36576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50483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extLst/>
          </a:blip>
          <a:stretch>
            <a:fillRect/>
          </a:stretch>
        </p:blipFill>
        <p:spPr>
          <a:xfrm flipH="1" flipV="1">
            <a:off x="8465371" y="1803321"/>
            <a:ext cx="3187439" cy="3655933"/>
          </a:xfrm>
          <a:prstGeom prst="rect">
            <a:avLst/>
          </a:prstGeom>
          <a:ln w="12700">
            <a:miter lim="400000"/>
          </a:ln>
        </p:spPr>
      </p:pic>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Put a photosensor in front of object">
            <a:extLst>
              <a:ext uri="{FF2B5EF4-FFF2-40B4-BE49-F238E27FC236}">
                <a16:creationId xmlns:a16="http://schemas.microsoft.com/office/drawing/2014/main" id="{19A94F23-3F31-4822-9C01-17A19D2F20F0}"/>
              </a:ext>
            </a:extLst>
          </p:cNvPr>
          <p:cNvSpPr txBox="1"/>
          <p:nvPr/>
        </p:nvSpPr>
        <p:spPr>
          <a:xfrm>
            <a:off x="6625802" y="5879592"/>
            <a:ext cx="2226098"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focal length 0.5 f</a:t>
            </a:r>
            <a:endParaRPr sz="2400" dirty="0">
              <a:latin typeface="+mj-lt"/>
            </a:endParaRPr>
          </a:p>
        </p:txBody>
      </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6983217" y="5704114"/>
            <a:ext cx="1511266"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8494483" y="1796433"/>
            <a:ext cx="91440" cy="36576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Line">
            <a:extLst>
              <a:ext uri="{FF2B5EF4-FFF2-40B4-BE49-F238E27FC236}">
                <a16:creationId xmlns:a16="http://schemas.microsoft.com/office/drawing/2014/main" id="{7FFA969E-967C-4CDF-988B-D9CA29946DDB}"/>
              </a:ext>
            </a:extLst>
          </p:cNvPr>
          <p:cNvSpPr/>
          <p:nvPr/>
        </p:nvSpPr>
        <p:spPr>
          <a:xfrm>
            <a:off x="3848100" y="1875821"/>
            <a:ext cx="6170421" cy="351093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105" name="Line">
            <a:extLst>
              <a:ext uri="{FF2B5EF4-FFF2-40B4-BE49-F238E27FC236}">
                <a16:creationId xmlns:a16="http://schemas.microsoft.com/office/drawing/2014/main" id="{41F7EF4C-7DFA-465F-99D0-3E28A4B69460}"/>
              </a:ext>
            </a:extLst>
          </p:cNvPr>
          <p:cNvSpPr/>
          <p:nvPr/>
        </p:nvSpPr>
        <p:spPr>
          <a:xfrm flipV="1">
            <a:off x="3756660" y="1818400"/>
            <a:ext cx="6261861" cy="3642520"/>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134" name="Text Placeholder 3"/>
          <p:cNvSpPr>
            <a:spLocks noGrp="1"/>
          </p:cNvSpPr>
          <p:nvPr>
            <p:ph type="body" sz="quarter" idx="10"/>
          </p:nvPr>
        </p:nvSpPr>
        <p:spPr>
          <a:xfrm>
            <a:off x="241300" y="6646"/>
            <a:ext cx="11696700" cy="783931"/>
          </a:xfrm>
        </p:spPr>
        <p:txBody>
          <a:bodyPr/>
          <a:lstStyle/>
          <a:p>
            <a:r>
              <a:rPr lang="en-US" dirty="0"/>
              <a:t>What </a:t>
            </a:r>
            <a:r>
              <a:rPr lang="en-US" dirty="0" smtClean="0"/>
              <a:t>Happens </a:t>
            </a:r>
            <a:r>
              <a:rPr lang="en-US" dirty="0"/>
              <a:t>as </a:t>
            </a:r>
            <a:r>
              <a:rPr lang="en-US" dirty="0" smtClean="0"/>
              <a:t>We Change </a:t>
            </a:r>
            <a:r>
              <a:rPr lang="en-US" dirty="0"/>
              <a:t>the </a:t>
            </a:r>
            <a:r>
              <a:rPr lang="en-US" dirty="0" smtClean="0"/>
              <a:t>Focal Length?</a:t>
            </a:r>
            <a:endParaRPr lang="en-US" dirty="0"/>
          </a:p>
        </p:txBody>
      </p:sp>
    </p:spTree>
    <p:extLst>
      <p:ext uri="{BB962C8B-B14F-4D97-AF65-F5344CB8AC3E}">
        <p14:creationId xmlns:p14="http://schemas.microsoft.com/office/powerpoint/2010/main" val="2395092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alpha val="20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6" name="pasted-image.tif" descr="pasted-image.tif">
            <a:extLst>
              <a:ext uri="{FF2B5EF4-FFF2-40B4-BE49-F238E27FC236}">
                <a16:creationId xmlns:a16="http://schemas.microsoft.com/office/drawing/2014/main" id="{F3AD22C1-A910-424B-97D2-457F2C990FD2}"/>
              </a:ext>
            </a:extLst>
          </p:cNvPr>
          <p:cNvPicPr>
            <a:picLocks noChangeAspect="1"/>
          </p:cNvPicPr>
          <p:nvPr/>
        </p:nvPicPr>
        <p:blipFill>
          <a:blip r:embed="rId2">
            <a:lum bright="70000" contrast="-70000"/>
            <a:extLst/>
          </a:blip>
          <a:stretch>
            <a:fillRect/>
          </a:stretch>
        </p:blipFill>
        <p:spPr>
          <a:xfrm flipH="1" flipV="1">
            <a:off x="8465371" y="1803321"/>
            <a:ext cx="3187439" cy="3655933"/>
          </a:xfrm>
          <a:prstGeom prst="rect">
            <a:avLst/>
          </a:prstGeom>
          <a:ln w="12700">
            <a:miter lim="400000"/>
          </a:ln>
        </p:spPr>
      </p:pic>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Put a photosensor in front of object">
            <a:extLst>
              <a:ext uri="{FF2B5EF4-FFF2-40B4-BE49-F238E27FC236}">
                <a16:creationId xmlns:a16="http://schemas.microsoft.com/office/drawing/2014/main" id="{19A94F23-3F31-4822-9C01-17A19D2F20F0}"/>
              </a:ext>
            </a:extLst>
          </p:cNvPr>
          <p:cNvSpPr txBox="1"/>
          <p:nvPr/>
        </p:nvSpPr>
        <p:spPr>
          <a:xfrm>
            <a:off x="6625802" y="5879592"/>
            <a:ext cx="2226098"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focal length 0.5 f</a:t>
            </a:r>
            <a:endParaRPr sz="2400" dirty="0">
              <a:latin typeface="+mj-lt"/>
            </a:endParaRPr>
          </a:p>
        </p:txBody>
      </p:sp>
      <p:cxnSp>
        <p:nvCxnSpPr>
          <p:cNvPr id="92" name="Straight Arrow Connector 91">
            <a:extLst>
              <a:ext uri="{FF2B5EF4-FFF2-40B4-BE49-F238E27FC236}">
                <a16:creationId xmlns:a16="http://schemas.microsoft.com/office/drawing/2014/main" id="{368F4D01-3178-4E19-9C0A-DE82368C40F0}"/>
              </a:ext>
            </a:extLst>
          </p:cNvPr>
          <p:cNvCxnSpPr>
            <a:cxnSpLocks/>
          </p:cNvCxnSpPr>
          <p:nvPr/>
        </p:nvCxnSpPr>
        <p:spPr>
          <a:xfrm>
            <a:off x="6983217" y="5704114"/>
            <a:ext cx="1511266"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D25CC51-72D6-4334-97A2-1057835D6C82}"/>
              </a:ext>
            </a:extLst>
          </p:cNvPr>
          <p:cNvGrpSpPr/>
          <p:nvPr/>
        </p:nvGrpSpPr>
        <p:grpSpPr>
          <a:xfrm>
            <a:off x="8494483" y="1796433"/>
            <a:ext cx="91440" cy="3657600"/>
            <a:chOff x="8293100" y="2546350"/>
            <a:chExt cx="127000" cy="3429000"/>
          </a:xfrm>
          <a:solidFill>
            <a:schemeClr val="bg1">
              <a:lumMod val="65000"/>
            </a:schemeClr>
          </a:solidFill>
        </p:grpSpPr>
        <p:sp>
          <p:nvSpPr>
            <p:cNvPr id="101" name="Rectangle 100">
              <a:extLst>
                <a:ext uri="{FF2B5EF4-FFF2-40B4-BE49-F238E27FC236}">
                  <a16:creationId xmlns:a16="http://schemas.microsoft.com/office/drawing/2014/main" id="{C8214061-F022-422D-9543-553FFE808FB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1873DA7-6955-408A-BC68-CDFDDA6BC049}"/>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1927B5EC-C432-426C-84D6-23F924E64B9B}"/>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CF774AF-D79D-4DF6-A728-5655199E7EB9}"/>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36560416-B4CB-450B-BCDA-8A5BE10676DB}"/>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88000E9-31DB-414B-888C-24C0D58FD22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0148A717-6F1E-4EF1-9FCB-7C8E25F7E509}"/>
                </a:ext>
              </a:extLst>
            </p:cNvPr>
            <p:cNvGrpSpPr/>
            <p:nvPr/>
          </p:nvGrpSpPr>
          <p:grpSpPr>
            <a:xfrm>
              <a:off x="8293100" y="3308350"/>
              <a:ext cx="127000" cy="762000"/>
              <a:chOff x="8445500" y="2698750"/>
              <a:chExt cx="127000" cy="762000"/>
            </a:xfrm>
            <a:grpFill/>
          </p:grpSpPr>
          <p:sp>
            <p:nvSpPr>
              <p:cNvPr id="128" name="Rectangle 127">
                <a:extLst>
                  <a:ext uri="{FF2B5EF4-FFF2-40B4-BE49-F238E27FC236}">
                    <a16:creationId xmlns:a16="http://schemas.microsoft.com/office/drawing/2014/main" id="{885DAEDB-7161-4391-A724-DC195428889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C8089B24-19DE-4470-872E-9BFB4CFB93B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D5F033B-8B21-44AD-9D4B-2B171A89EBA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4541EBB-23C9-4654-8D98-7AAB0AB363F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5CFB1480-454E-44BA-9956-F87797EF98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56EF8EF4-6354-4E72-8954-FFC4A28B11D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4BACB7CF-2544-48D9-8E05-7D331E5CF6C5}"/>
                </a:ext>
              </a:extLst>
            </p:cNvPr>
            <p:cNvGrpSpPr/>
            <p:nvPr/>
          </p:nvGrpSpPr>
          <p:grpSpPr>
            <a:xfrm>
              <a:off x="8293100" y="4070350"/>
              <a:ext cx="127000" cy="1524000"/>
              <a:chOff x="8445500" y="2698750"/>
              <a:chExt cx="127000" cy="1524000"/>
            </a:xfrm>
            <a:grpFill/>
          </p:grpSpPr>
          <p:sp>
            <p:nvSpPr>
              <p:cNvPr id="115" name="Rectangle 114">
                <a:extLst>
                  <a:ext uri="{FF2B5EF4-FFF2-40B4-BE49-F238E27FC236}">
                    <a16:creationId xmlns:a16="http://schemas.microsoft.com/office/drawing/2014/main" id="{C748B1A1-2773-45A0-9815-42904B38DD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4CD9AFA-CA89-4D5D-9566-8272BAF8370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9DD1072E-6A14-4CFB-86E0-1820DB9767F2}"/>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48578C2-E4AA-49DD-96CE-9A3F7AA6484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6FBB6A76-20AB-4EE4-9782-8285B45DCC5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4B30ECC6-E762-4C24-88DA-246A3E036BF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D896481B-2C68-4143-952D-20EB67C44CAC}"/>
                  </a:ext>
                </a:extLst>
              </p:cNvPr>
              <p:cNvGrpSpPr/>
              <p:nvPr/>
            </p:nvGrpSpPr>
            <p:grpSpPr>
              <a:xfrm>
                <a:off x="8445500" y="3460750"/>
                <a:ext cx="127000" cy="762000"/>
                <a:chOff x="8445500" y="2698750"/>
                <a:chExt cx="127000" cy="762000"/>
              </a:xfrm>
              <a:grpFill/>
            </p:grpSpPr>
            <p:sp>
              <p:nvSpPr>
                <p:cNvPr id="122" name="Rectangle 121">
                  <a:extLst>
                    <a:ext uri="{FF2B5EF4-FFF2-40B4-BE49-F238E27FC236}">
                      <a16:creationId xmlns:a16="http://schemas.microsoft.com/office/drawing/2014/main" id="{4BF2C7AD-1765-43BE-935E-DF1C5930E06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575E2BD-7AB2-44B3-B6E6-1F68EE8D187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715857F-B723-4500-A944-0EFAB3D80F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41F290DC-773C-4E4D-95EC-1FAF6D5421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9C2BD6AE-4017-4222-BE68-5A5527B856C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08B10BC-4A0D-4B74-A2DF-2DF5E5D4CBF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2" name="Rectangle 111">
              <a:extLst>
                <a:ext uri="{FF2B5EF4-FFF2-40B4-BE49-F238E27FC236}">
                  <a16:creationId xmlns:a16="http://schemas.microsoft.com/office/drawing/2014/main" id="{38257E61-C8C9-4B57-9A08-4168316C5B2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E5774C8B-101E-4E48-9B06-E2446739E4C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9BE66D8-94F8-4C01-BF5F-FCA708328C1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Line">
            <a:extLst>
              <a:ext uri="{FF2B5EF4-FFF2-40B4-BE49-F238E27FC236}">
                <a16:creationId xmlns:a16="http://schemas.microsoft.com/office/drawing/2014/main" id="{7FFA969E-967C-4CDF-988B-D9CA29946DDB}"/>
              </a:ext>
            </a:extLst>
          </p:cNvPr>
          <p:cNvSpPr/>
          <p:nvPr/>
        </p:nvSpPr>
        <p:spPr>
          <a:xfrm>
            <a:off x="3848100" y="1875821"/>
            <a:ext cx="6170421" cy="3510934"/>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105" name="Line">
            <a:extLst>
              <a:ext uri="{FF2B5EF4-FFF2-40B4-BE49-F238E27FC236}">
                <a16:creationId xmlns:a16="http://schemas.microsoft.com/office/drawing/2014/main" id="{41F7EF4C-7DFA-465F-99D0-3E28A4B69460}"/>
              </a:ext>
            </a:extLst>
          </p:cNvPr>
          <p:cNvSpPr/>
          <p:nvPr/>
        </p:nvSpPr>
        <p:spPr>
          <a:xfrm flipV="1">
            <a:off x="3756660" y="1818400"/>
            <a:ext cx="6261861" cy="3642520"/>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pic>
        <p:nvPicPr>
          <p:cNvPr id="134" name="pasted-image.tif" descr="pasted-image.tif">
            <a:extLst>
              <a:ext uri="{FF2B5EF4-FFF2-40B4-BE49-F238E27FC236}">
                <a16:creationId xmlns:a16="http://schemas.microsoft.com/office/drawing/2014/main" id="{48D28DD6-7C45-4323-8700-81912C265D97}"/>
              </a:ext>
            </a:extLst>
          </p:cNvPr>
          <p:cNvPicPr>
            <a:picLocks noChangeAspect="1"/>
          </p:cNvPicPr>
          <p:nvPr/>
        </p:nvPicPr>
        <p:blipFill>
          <a:blip r:embed="rId2">
            <a:extLst/>
          </a:blip>
          <a:stretch>
            <a:fillRect/>
          </a:stretch>
        </p:blipFill>
        <p:spPr>
          <a:xfrm flipH="1" flipV="1">
            <a:off x="7742980" y="2692936"/>
            <a:ext cx="1594446" cy="1828800"/>
          </a:xfrm>
          <a:prstGeom prst="rect">
            <a:avLst/>
          </a:prstGeom>
          <a:ln w="12700">
            <a:miter lim="400000"/>
          </a:ln>
        </p:spPr>
      </p:pic>
      <p:sp>
        <p:nvSpPr>
          <p:cNvPr id="137" name="Text Placeholder 3"/>
          <p:cNvSpPr>
            <a:spLocks noGrp="1"/>
          </p:cNvSpPr>
          <p:nvPr>
            <p:ph type="body" sz="quarter" idx="10"/>
          </p:nvPr>
        </p:nvSpPr>
        <p:spPr>
          <a:xfrm>
            <a:off x="241300" y="6646"/>
            <a:ext cx="11696700" cy="783931"/>
          </a:xfrm>
        </p:spPr>
        <p:txBody>
          <a:bodyPr/>
          <a:lstStyle/>
          <a:p>
            <a:r>
              <a:rPr lang="en-US" dirty="0"/>
              <a:t>What </a:t>
            </a:r>
            <a:r>
              <a:rPr lang="en-US" dirty="0" smtClean="0"/>
              <a:t>Happens </a:t>
            </a:r>
            <a:r>
              <a:rPr lang="en-US" dirty="0"/>
              <a:t>as </a:t>
            </a:r>
            <a:r>
              <a:rPr lang="en-US" dirty="0" smtClean="0"/>
              <a:t>We Change </a:t>
            </a:r>
            <a:r>
              <a:rPr lang="en-US" dirty="0"/>
              <a:t>the </a:t>
            </a:r>
            <a:r>
              <a:rPr lang="en-US" dirty="0" smtClean="0"/>
              <a:t>Focal Length?</a:t>
            </a:r>
            <a:endParaRPr lang="en-US" dirty="0"/>
          </a:p>
        </p:txBody>
      </p:sp>
      <p:sp>
        <p:nvSpPr>
          <p:cNvPr id="135" name="Put a photosensor in front of object">
            <a:extLst>
              <a:ext uri="{FF2B5EF4-FFF2-40B4-BE49-F238E27FC236}">
                <a16:creationId xmlns:a16="http://schemas.microsoft.com/office/drawing/2014/main" id="{19A94F23-3F31-4822-9C01-17A19D2F20F0}"/>
              </a:ext>
            </a:extLst>
          </p:cNvPr>
          <p:cNvSpPr txBox="1"/>
          <p:nvPr/>
        </p:nvSpPr>
        <p:spPr>
          <a:xfrm>
            <a:off x="598382" y="6239156"/>
            <a:ext cx="5048038"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Which image has better quality? </a:t>
            </a:r>
            <a:endParaRPr sz="2400" dirty="0">
              <a:latin typeface="+mj-lt"/>
            </a:endParaRPr>
          </a:p>
        </p:txBody>
      </p:sp>
    </p:spTree>
    <p:extLst>
      <p:ext uri="{BB962C8B-B14F-4D97-AF65-F5344CB8AC3E}">
        <p14:creationId xmlns:p14="http://schemas.microsoft.com/office/powerpoint/2010/main" val="816986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ut a photosensor in front of object">
            <a:extLst>
              <a:ext uri="{FF2B5EF4-FFF2-40B4-BE49-F238E27FC236}">
                <a16:creationId xmlns:a16="http://schemas.microsoft.com/office/drawing/2014/main" id="{15F1BC26-AF14-4866-9F7C-4A5BD878DA4C}"/>
              </a:ext>
            </a:extLst>
          </p:cNvPr>
          <p:cNvSpPr txBox="1"/>
          <p:nvPr/>
        </p:nvSpPr>
        <p:spPr>
          <a:xfrm>
            <a:off x="5572413" y="1198279"/>
            <a:ext cx="6421467"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More scenes/objects can be included in the image</a:t>
            </a:r>
            <a:endParaRPr sz="2400" dirty="0">
              <a:latin typeface="+mj-lt"/>
            </a:endParaRPr>
          </a:p>
        </p:txBody>
      </p:sp>
      <p:sp>
        <p:nvSpPr>
          <p:cNvPr id="137" name="Text Placeholder 3"/>
          <p:cNvSpPr>
            <a:spLocks noGrp="1"/>
          </p:cNvSpPr>
          <p:nvPr>
            <p:ph type="body" sz="quarter" idx="10"/>
          </p:nvPr>
        </p:nvSpPr>
        <p:spPr>
          <a:xfrm>
            <a:off x="241300" y="6646"/>
            <a:ext cx="11696700" cy="783931"/>
          </a:xfrm>
        </p:spPr>
        <p:txBody>
          <a:bodyPr/>
          <a:lstStyle/>
          <a:p>
            <a:r>
              <a:rPr lang="en-US" dirty="0"/>
              <a:t>What </a:t>
            </a:r>
            <a:r>
              <a:rPr lang="en-US" dirty="0" smtClean="0"/>
              <a:t>Happens </a:t>
            </a:r>
            <a:r>
              <a:rPr lang="en-US" dirty="0"/>
              <a:t>as </a:t>
            </a:r>
            <a:r>
              <a:rPr lang="en-US" dirty="0" smtClean="0"/>
              <a:t>We Change </a:t>
            </a:r>
            <a:r>
              <a:rPr lang="en-US" dirty="0"/>
              <a:t>the </a:t>
            </a:r>
            <a:r>
              <a:rPr lang="en-US" dirty="0" smtClean="0"/>
              <a:t>Focal Length?</a:t>
            </a:r>
            <a:endParaRPr lang="en-US" dirty="0"/>
          </a:p>
        </p:txBody>
      </p:sp>
      <p:pic>
        <p:nvPicPr>
          <p:cNvPr id="138" name="Picture 137"/>
          <p:cNvPicPr>
            <a:picLocks noChangeAspect="1"/>
          </p:cNvPicPr>
          <p:nvPr/>
        </p:nvPicPr>
        <p:blipFill>
          <a:blip r:embed="rId2"/>
          <a:stretch>
            <a:fillRect/>
          </a:stretch>
        </p:blipFill>
        <p:spPr>
          <a:xfrm>
            <a:off x="1609599" y="2206390"/>
            <a:ext cx="8960101" cy="3599037"/>
          </a:xfrm>
          <a:prstGeom prst="rect">
            <a:avLst/>
          </a:prstGeom>
        </p:spPr>
      </p:pic>
      <p:cxnSp>
        <p:nvCxnSpPr>
          <p:cNvPr id="7" name="Straight Connector 6"/>
          <p:cNvCxnSpPr/>
          <p:nvPr/>
        </p:nvCxnSpPr>
        <p:spPr>
          <a:xfrm flipH="1">
            <a:off x="4617162" y="2206390"/>
            <a:ext cx="3512820" cy="415631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flipV="1">
            <a:off x="4500632" y="959005"/>
            <a:ext cx="3662062" cy="405904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4277608" y="1102372"/>
            <a:ext cx="441588" cy="102528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0" name="Oval 139"/>
          <p:cNvSpPr/>
          <p:nvPr/>
        </p:nvSpPr>
        <p:spPr>
          <a:xfrm>
            <a:off x="4277608" y="5239454"/>
            <a:ext cx="441588" cy="1025281"/>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Put a photosensor in front of object">
            <a:extLst>
              <a:ext uri="{FF2B5EF4-FFF2-40B4-BE49-F238E27FC236}">
                <a16:creationId xmlns:a16="http://schemas.microsoft.com/office/drawing/2014/main" id="{15F1BC26-AF14-4866-9F7C-4A5BD878DA4C}"/>
              </a:ext>
            </a:extLst>
          </p:cNvPr>
          <p:cNvSpPr txBox="1"/>
          <p:nvPr/>
        </p:nvSpPr>
        <p:spPr>
          <a:xfrm>
            <a:off x="1430136" y="5678664"/>
            <a:ext cx="1785130"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Zoom-in or Zoom-out </a:t>
            </a:r>
            <a:endParaRPr sz="2400" dirty="0">
              <a:latin typeface="+mj-lt"/>
            </a:endParaRPr>
          </a:p>
        </p:txBody>
      </p:sp>
      <p:pic>
        <p:nvPicPr>
          <p:cNvPr id="8194" name="Picture 2" descr="Image result for pancake le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829" y="1198279"/>
            <a:ext cx="2244549" cy="1700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362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What Happens as We Change the Aperture Size?</a:t>
            </a:r>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7" name="Straight Arrow Connector 96">
            <a:extLst>
              <a:ext uri="{FF2B5EF4-FFF2-40B4-BE49-F238E27FC236}">
                <a16:creationId xmlns:a16="http://schemas.microsoft.com/office/drawing/2014/main" id="{06A193E7-0A6C-47FA-9507-40B961725785}"/>
              </a:ext>
            </a:extLst>
          </p:cNvPr>
          <p:cNvCxnSpPr>
            <a:cxnSpLocks/>
          </p:cNvCxnSpPr>
          <p:nvPr/>
        </p:nvCxnSpPr>
        <p:spPr>
          <a:xfrm>
            <a:off x="6703819" y="3393899"/>
            <a:ext cx="0" cy="541867"/>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Put a photosensor in front of object">
            <a:extLst>
              <a:ext uri="{FF2B5EF4-FFF2-40B4-BE49-F238E27FC236}">
                <a16:creationId xmlns:a16="http://schemas.microsoft.com/office/drawing/2014/main" id="{96242125-25DA-457A-96B3-5BA7D6B75E7E}"/>
              </a:ext>
            </a:extLst>
          </p:cNvPr>
          <p:cNvSpPr txBox="1"/>
          <p:nvPr/>
        </p:nvSpPr>
        <p:spPr>
          <a:xfrm>
            <a:off x="5244071" y="3259432"/>
            <a:ext cx="1368308"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pinhole diameter</a:t>
            </a:r>
          </a:p>
        </p:txBody>
      </p:sp>
      <p:sp>
        <p:nvSpPr>
          <p:cNvPr id="99" name="Put a photosensor in front of object">
            <a:extLst>
              <a:ext uri="{FF2B5EF4-FFF2-40B4-BE49-F238E27FC236}">
                <a16:creationId xmlns:a16="http://schemas.microsoft.com/office/drawing/2014/main" id="{AF256833-099F-4DD8-99B3-1BAF748F8E76}"/>
              </a:ext>
            </a:extLst>
          </p:cNvPr>
          <p:cNvSpPr txBox="1"/>
          <p:nvPr/>
        </p:nvSpPr>
        <p:spPr>
          <a:xfrm>
            <a:off x="444499" y="5761835"/>
            <a:ext cx="6767317"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lang="en-US" sz="2400" dirty="0">
                <a:latin typeface="+mj-lt"/>
              </a:rPr>
              <a:t>Ideal pinhole has infinitesimally small size</a:t>
            </a:r>
          </a:p>
          <a:p>
            <a:pPr marL="342900" indent="-342900">
              <a:buFont typeface="Arial" panose="020B0604020202020204" pitchFamily="34" charset="0"/>
              <a:buChar char="•"/>
            </a:pPr>
            <a:r>
              <a:rPr lang="en-US" sz="2400" dirty="0">
                <a:latin typeface="+mj-lt"/>
              </a:rPr>
              <a:t>In practice that is impossible.</a:t>
            </a:r>
            <a:endParaRPr sz="2400" dirty="0">
              <a:latin typeface="+mj-lt"/>
            </a:endParaRPr>
          </a:p>
        </p:txBody>
      </p:sp>
    </p:spTree>
    <p:extLst>
      <p:ext uri="{BB962C8B-B14F-4D97-AF65-F5344CB8AC3E}">
        <p14:creationId xmlns:p14="http://schemas.microsoft.com/office/powerpoint/2010/main" val="3608059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7" name="Straight Arrow Connector 96">
            <a:extLst>
              <a:ext uri="{FF2B5EF4-FFF2-40B4-BE49-F238E27FC236}">
                <a16:creationId xmlns:a16="http://schemas.microsoft.com/office/drawing/2014/main" id="{06A193E7-0A6C-47FA-9507-40B961725785}"/>
              </a:ext>
            </a:extLst>
          </p:cNvPr>
          <p:cNvCxnSpPr>
            <a:cxnSpLocks/>
          </p:cNvCxnSpPr>
          <p:nvPr/>
        </p:nvCxnSpPr>
        <p:spPr>
          <a:xfrm>
            <a:off x="6703819" y="3286566"/>
            <a:ext cx="0" cy="677334"/>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Put a photosensor in front of object">
            <a:extLst>
              <a:ext uri="{FF2B5EF4-FFF2-40B4-BE49-F238E27FC236}">
                <a16:creationId xmlns:a16="http://schemas.microsoft.com/office/drawing/2014/main" id="{96242125-25DA-457A-96B3-5BA7D6B75E7E}"/>
              </a:ext>
            </a:extLst>
          </p:cNvPr>
          <p:cNvSpPr txBox="1"/>
          <p:nvPr/>
        </p:nvSpPr>
        <p:spPr>
          <a:xfrm>
            <a:off x="5244071" y="3259432"/>
            <a:ext cx="1368308"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pinhole diameter</a:t>
            </a:r>
          </a:p>
        </p:txBody>
      </p:sp>
      <p:grpSp>
        <p:nvGrpSpPr>
          <p:cNvPr id="92" name="Group 91">
            <a:extLst>
              <a:ext uri="{FF2B5EF4-FFF2-40B4-BE49-F238E27FC236}">
                <a16:creationId xmlns:a16="http://schemas.microsoft.com/office/drawing/2014/main" id="{AF160BBB-8E32-4729-8F57-BFD5E7EDC809}"/>
              </a:ext>
            </a:extLst>
          </p:cNvPr>
          <p:cNvGrpSpPr/>
          <p:nvPr/>
        </p:nvGrpSpPr>
        <p:grpSpPr>
          <a:xfrm>
            <a:off x="6853677" y="1796433"/>
            <a:ext cx="91440" cy="3657600"/>
            <a:chOff x="8293100" y="2546350"/>
            <a:chExt cx="127000" cy="3429000"/>
          </a:xfrm>
          <a:solidFill>
            <a:schemeClr val="tx1"/>
          </a:solidFill>
        </p:grpSpPr>
        <p:sp>
          <p:nvSpPr>
            <p:cNvPr id="93" name="Rectangle 92">
              <a:extLst>
                <a:ext uri="{FF2B5EF4-FFF2-40B4-BE49-F238E27FC236}">
                  <a16:creationId xmlns:a16="http://schemas.microsoft.com/office/drawing/2014/main" id="{D8027CFD-1D7E-4DF6-A66F-971E882E6E2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CFFD1898-75D6-4FB1-9679-C0A8C3243B2D}"/>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685C2CB3-EC4E-47F3-9800-66508045E4B6}"/>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8082416-C73A-48E4-AC31-4D4093E99438}"/>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39F7CE1-533D-4C41-92B4-7CED395DA141}"/>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1E73079B-BB71-41AD-9FE0-121B088B47B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CF30BEA4-53DA-4898-8D32-80A2C87107E6}"/>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4DA078CF-0D14-42C5-B775-7E4719EF9D07}"/>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097A3E5-3A12-4130-9DB3-4E84F08A839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D67B929-322B-45AE-BF21-37A69E7F71D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6744646-B0DD-4427-9112-D66C3E47AFB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3A6A2423-68CE-4B7F-BD3D-3F0D8538E0D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291CFE2-2402-499C-87BF-2D0751C47B0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1940914F-EAD6-465E-951B-633B6379AB3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EBAC999-BCED-485C-8A05-74CEA94FC61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403F685-FEE7-4CCF-92F2-99BC9F72A0F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694830A4-B01B-45C4-9119-D07B6BCA309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1D4267A8-025D-4E6C-AE92-D03458225CFC}"/>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745FE2C8-84E6-4D02-8961-43F04F2657F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8900A8DE-8C77-4862-B9CD-19502A3B1A5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37EB90A-621A-4AC7-87B6-2BEFE2861C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F730B26-971C-4D6C-A410-B6485D43BD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9182C61-1EB4-45DD-8EC0-C741A1A2B90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3BD4F916-C76D-477B-A2BE-34630A059B7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4" name="Rectangle 103">
              <a:extLst>
                <a:ext uri="{FF2B5EF4-FFF2-40B4-BE49-F238E27FC236}">
                  <a16:creationId xmlns:a16="http://schemas.microsoft.com/office/drawing/2014/main" id="{1626B761-1004-462D-8D36-CEFBBE9080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AC3004C0-8FAA-4EF8-ACEF-BFABD7495C9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27B9A68-E6F6-4AB2-A2FE-3536C46E9FF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 Placeholder 3"/>
          <p:cNvSpPr>
            <a:spLocks noGrp="1"/>
          </p:cNvSpPr>
          <p:nvPr>
            <p:ph type="body" sz="quarter" idx="10"/>
          </p:nvPr>
        </p:nvSpPr>
        <p:spPr>
          <a:xfrm>
            <a:off x="241300" y="6646"/>
            <a:ext cx="11696700" cy="783931"/>
          </a:xfrm>
        </p:spPr>
        <p:txBody>
          <a:bodyPr/>
          <a:lstStyle/>
          <a:p>
            <a:r>
              <a:rPr lang="en-US" dirty="0"/>
              <a:t>What Happens as We Change the </a:t>
            </a:r>
            <a:r>
              <a:rPr lang="en-US" dirty="0" smtClean="0"/>
              <a:t>Aperture Size?</a:t>
            </a:r>
            <a:endParaRPr lang="en-US" dirty="0"/>
          </a:p>
        </p:txBody>
      </p:sp>
    </p:spTree>
    <p:extLst>
      <p:ext uri="{BB962C8B-B14F-4D97-AF65-F5344CB8AC3E}">
        <p14:creationId xmlns:p14="http://schemas.microsoft.com/office/powerpoint/2010/main" val="2318414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a:extLst>
              <a:ext uri="{FF2B5EF4-FFF2-40B4-BE49-F238E27FC236}">
                <a16:creationId xmlns:a16="http://schemas.microsoft.com/office/drawing/2014/main" id="{AD5A6BC5-394E-4DAD-97BF-289B525E22A9}"/>
              </a:ext>
            </a:extLst>
          </p:cNvPr>
          <p:cNvSpPr/>
          <p:nvPr/>
        </p:nvSpPr>
        <p:spPr>
          <a:xfrm>
            <a:off x="3702922" y="1793215"/>
            <a:ext cx="6315600" cy="3593540"/>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Pinhole size</a:t>
            </a:r>
            <a:endParaRPr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2">
            <a:extLst/>
          </a:blip>
          <a:stretch>
            <a:fillRect/>
          </a:stretch>
        </p:blipFill>
        <p:spPr>
          <a:xfrm flipH="1" flipV="1">
            <a:off x="8465371" y="1803321"/>
            <a:ext cx="3187439" cy="3655933"/>
          </a:xfrm>
          <a:prstGeom prst="rect">
            <a:avLst/>
          </a:prstGeom>
          <a:ln w="12700">
            <a:miter lim="400000"/>
          </a:ln>
        </p:spPr>
      </p:pic>
      <p:grpSp>
        <p:nvGrpSpPr>
          <p:cNvPr id="74" name="Group 73">
            <a:extLst>
              <a:ext uri="{FF2B5EF4-FFF2-40B4-BE49-F238E27FC236}">
                <a16:creationId xmlns:a16="http://schemas.microsoft.com/office/drawing/2014/main" id="{1A29E21F-0C02-484B-B7FF-79239407958B}"/>
              </a:ext>
            </a:extLst>
          </p:cNvPr>
          <p:cNvGrpSpPr/>
          <p:nvPr/>
        </p:nvGrpSpPr>
        <p:grpSpPr>
          <a:xfrm>
            <a:off x="6853677" y="1796433"/>
            <a:ext cx="91440" cy="3657600"/>
            <a:chOff x="8293100" y="2546350"/>
            <a:chExt cx="127000" cy="3429000"/>
          </a:xfrm>
          <a:solidFill>
            <a:schemeClr val="tx1"/>
          </a:solidFill>
        </p:grpSpPr>
        <p:sp>
          <p:nvSpPr>
            <p:cNvPr id="75" name="Rectangle 74">
              <a:extLst>
                <a:ext uri="{FF2B5EF4-FFF2-40B4-BE49-F238E27FC236}">
                  <a16:creationId xmlns:a16="http://schemas.microsoft.com/office/drawing/2014/main" id="{AB0AE320-2720-4683-ACCC-9E87B36781FD}"/>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94E25CD-20BE-4FCF-A8EE-55A0FD30487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22D8D96-C8C9-4133-80A1-13CEC2A4181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707212E-9E06-4056-A550-7A01A3B1ACC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C0B4D1C7-CD6A-4995-B047-C3DEA8027DA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E03F238-3CF3-40F7-9B96-A9BD7730AA3D}"/>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B6603A44-9BF7-4578-870F-90963D7C4C05}"/>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95A8D050-46AA-4ECE-825B-F1EB4112FAF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BB80CFC3-8233-4226-AFF2-EECFA8A1E5D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9ACFBC6-8B0C-42BC-9D47-42093BC4B25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9801E1A-4115-4B2E-9487-931847C74B8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0461877C-ABB2-424B-9C0D-10FD47F9F02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1E43216-34F5-4165-B945-02C4809892F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F7A01F4-CC2E-4C9C-8DDA-30450FCEF650}"/>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15624373-35BA-48FF-B329-530087F5A37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BA68190-914F-4142-8254-BA3AE41DDF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37B9D8C9-E165-45ED-AD2C-B3B2F158BF1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D298045C-7F6A-45EA-879A-5EAEC510D302}"/>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01F9068D-2E28-4320-B477-846F749FE91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C945C4FA-DB3B-4E10-9DFE-754B170CD9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A6086359-4A24-418D-A430-F55D240A56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AA2CA25-EDD4-4800-98F9-0E462F7C57B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A1D397E-1E11-4298-AB4E-5C6620E2B9B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0CEF523-CDFE-4B1E-B057-B9E2E25BD70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Rectangle 98">
              <a:extLst>
                <a:ext uri="{FF2B5EF4-FFF2-40B4-BE49-F238E27FC236}">
                  <a16:creationId xmlns:a16="http://schemas.microsoft.com/office/drawing/2014/main" id="{1DDE5553-46C8-474D-882F-99C15D66DBE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AFA9B0F0-971F-42F7-A082-75BC863DD1A8}"/>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2579CAE-ACDD-40B6-87BC-FCA6CCF92AAD}"/>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Line">
            <a:extLst>
              <a:ext uri="{FF2B5EF4-FFF2-40B4-BE49-F238E27FC236}">
                <a16:creationId xmlns:a16="http://schemas.microsoft.com/office/drawing/2014/main" id="{15B05040-070D-4473-BD8A-40685FD22E53}"/>
              </a:ext>
            </a:extLst>
          </p:cNvPr>
          <p:cNvSpPr/>
          <p:nvPr/>
        </p:nvSpPr>
        <p:spPr>
          <a:xfrm flipV="1">
            <a:off x="3702920" y="1818400"/>
            <a:ext cx="6315601" cy="3597557"/>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69" name="Text Placeholder 3"/>
          <p:cNvSpPr>
            <a:spLocks noGrp="1"/>
          </p:cNvSpPr>
          <p:nvPr>
            <p:ph type="body" sz="quarter" idx="10"/>
          </p:nvPr>
        </p:nvSpPr>
        <p:spPr/>
        <p:txBody>
          <a:bodyPr/>
          <a:lstStyle/>
          <a:p>
            <a:r>
              <a:rPr lang="en-US" dirty="0"/>
              <a:t>What Happens as We Change the </a:t>
            </a:r>
            <a:r>
              <a:rPr lang="en-US" dirty="0" smtClean="0"/>
              <a:t>Aperture Size?</a:t>
            </a:r>
            <a:endParaRPr lang="en-US" dirty="0"/>
          </a:p>
        </p:txBody>
      </p:sp>
    </p:spTree>
    <p:extLst>
      <p:ext uri="{BB962C8B-B14F-4D97-AF65-F5344CB8AC3E}">
        <p14:creationId xmlns:p14="http://schemas.microsoft.com/office/powerpoint/2010/main" val="3386153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Line">
            <a:extLst>
              <a:ext uri="{FF2B5EF4-FFF2-40B4-BE49-F238E27FC236}">
                <a16:creationId xmlns:a16="http://schemas.microsoft.com/office/drawing/2014/main" id="{FF40C2D6-2CA1-4BBD-8CE4-20C35AD1CF72}"/>
              </a:ext>
            </a:extLst>
          </p:cNvPr>
          <p:cNvSpPr/>
          <p:nvPr/>
        </p:nvSpPr>
        <p:spPr>
          <a:xfrm>
            <a:off x="3702921" y="1402081"/>
            <a:ext cx="6356169" cy="4006988"/>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Pinhole size</a:t>
            </a:r>
            <a:endParaRPr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sp>
        <p:nvSpPr>
          <p:cNvPr id="68" name="Line">
            <a:extLst>
              <a:ext uri="{FF2B5EF4-FFF2-40B4-BE49-F238E27FC236}">
                <a16:creationId xmlns:a16="http://schemas.microsoft.com/office/drawing/2014/main" id="{EFDA0809-5130-431F-AD04-06B69D9EDE8B}"/>
              </a:ext>
            </a:extLst>
          </p:cNvPr>
          <p:cNvSpPr/>
          <p:nvPr/>
        </p:nvSpPr>
        <p:spPr>
          <a:xfrm>
            <a:off x="3702922" y="1793215"/>
            <a:ext cx="6315600" cy="3593540"/>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69" name="Line">
            <a:extLst>
              <a:ext uri="{FF2B5EF4-FFF2-40B4-BE49-F238E27FC236}">
                <a16:creationId xmlns:a16="http://schemas.microsoft.com/office/drawing/2014/main" id="{FF7C437D-3955-4BAC-9DB7-8FE4528D7A1B}"/>
              </a:ext>
            </a:extLst>
          </p:cNvPr>
          <p:cNvSpPr/>
          <p:nvPr/>
        </p:nvSpPr>
        <p:spPr>
          <a:xfrm flipV="1">
            <a:off x="3702920" y="1818400"/>
            <a:ext cx="6315601" cy="3597557"/>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73" name="Line">
            <a:extLst>
              <a:ext uri="{FF2B5EF4-FFF2-40B4-BE49-F238E27FC236}">
                <a16:creationId xmlns:a16="http://schemas.microsoft.com/office/drawing/2014/main" id="{A9DEFDB1-120A-4203-A047-6D3876A02258}"/>
              </a:ext>
            </a:extLst>
          </p:cNvPr>
          <p:cNvSpPr/>
          <p:nvPr/>
        </p:nvSpPr>
        <p:spPr>
          <a:xfrm>
            <a:off x="3705788" y="2194438"/>
            <a:ext cx="6312733" cy="3192317"/>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Line">
            <a:extLst>
              <a:ext uri="{FF2B5EF4-FFF2-40B4-BE49-F238E27FC236}">
                <a16:creationId xmlns:a16="http://schemas.microsoft.com/office/drawing/2014/main" id="{29EBC535-5EDB-4A93-B5C2-18C27C9F3145}"/>
              </a:ext>
            </a:extLst>
          </p:cNvPr>
          <p:cNvSpPr/>
          <p:nvPr/>
        </p:nvSpPr>
        <p:spPr>
          <a:xfrm flipV="1">
            <a:off x="3702920" y="1818398"/>
            <a:ext cx="6315601" cy="4039226"/>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119" name="Line">
            <a:extLst>
              <a:ext uri="{FF2B5EF4-FFF2-40B4-BE49-F238E27FC236}">
                <a16:creationId xmlns:a16="http://schemas.microsoft.com/office/drawing/2014/main" id="{0A17C7F9-20A0-46F0-8B81-43C50BF9D5AE}"/>
              </a:ext>
            </a:extLst>
          </p:cNvPr>
          <p:cNvSpPr/>
          <p:nvPr/>
        </p:nvSpPr>
        <p:spPr>
          <a:xfrm flipV="1">
            <a:off x="3702920" y="1818398"/>
            <a:ext cx="6315601" cy="3244312"/>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72" name="Text Placeholder 3"/>
          <p:cNvSpPr>
            <a:spLocks noGrp="1"/>
          </p:cNvSpPr>
          <p:nvPr>
            <p:ph type="body" sz="quarter" idx="10"/>
          </p:nvPr>
        </p:nvSpPr>
        <p:spPr/>
        <p:txBody>
          <a:bodyPr/>
          <a:lstStyle/>
          <a:p>
            <a:r>
              <a:rPr lang="en-US" dirty="0"/>
              <a:t>What Happens as We Change the </a:t>
            </a:r>
            <a:r>
              <a:rPr lang="en-US" dirty="0" smtClean="0"/>
              <a:t>Aperture Size?</a:t>
            </a:r>
            <a:endParaRPr lang="en-US" dirty="0"/>
          </a:p>
        </p:txBody>
      </p:sp>
    </p:spTree>
    <p:extLst>
      <p:ext uri="{BB962C8B-B14F-4D97-AF65-F5344CB8AC3E}">
        <p14:creationId xmlns:p14="http://schemas.microsoft.com/office/powerpoint/2010/main" val="613745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1" name="Straight Arrow Connector 120">
            <a:extLst>
              <a:ext uri="{FF2B5EF4-FFF2-40B4-BE49-F238E27FC236}">
                <a16:creationId xmlns:a16="http://schemas.microsoft.com/office/drawing/2014/main" id="{060801A0-4EC1-4A61-9214-2B412485DBE3}"/>
              </a:ext>
            </a:extLst>
          </p:cNvPr>
          <p:cNvCxnSpPr>
            <a:cxnSpLocks/>
          </p:cNvCxnSpPr>
          <p:nvPr/>
        </p:nvCxnSpPr>
        <p:spPr>
          <a:xfrm flipH="1">
            <a:off x="10470238" y="1538967"/>
            <a:ext cx="174067" cy="88896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Line">
            <a:extLst>
              <a:ext uri="{FF2B5EF4-FFF2-40B4-BE49-F238E27FC236}">
                <a16:creationId xmlns:a16="http://schemas.microsoft.com/office/drawing/2014/main" id="{FF40C2D6-2CA1-4BBD-8CE4-20C35AD1CF72}"/>
              </a:ext>
            </a:extLst>
          </p:cNvPr>
          <p:cNvSpPr/>
          <p:nvPr/>
        </p:nvSpPr>
        <p:spPr>
          <a:xfrm>
            <a:off x="3702921" y="1402081"/>
            <a:ext cx="6356169" cy="4006988"/>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Pinhole size</a:t>
            </a:r>
            <a:endParaRPr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flipH="1" flipV="1">
            <a:off x="8465371" y="1803321"/>
            <a:ext cx="3187439" cy="3655933"/>
          </a:xfrm>
          <a:prstGeom prst="rect">
            <a:avLst/>
          </a:prstGeom>
          <a:ln w="12700">
            <a:miter lim="400000"/>
          </a:ln>
        </p:spPr>
      </p:pic>
      <p:sp>
        <p:nvSpPr>
          <p:cNvPr id="68" name="Line">
            <a:extLst>
              <a:ext uri="{FF2B5EF4-FFF2-40B4-BE49-F238E27FC236}">
                <a16:creationId xmlns:a16="http://schemas.microsoft.com/office/drawing/2014/main" id="{EFDA0809-5130-431F-AD04-06B69D9EDE8B}"/>
              </a:ext>
            </a:extLst>
          </p:cNvPr>
          <p:cNvSpPr/>
          <p:nvPr/>
        </p:nvSpPr>
        <p:spPr>
          <a:xfrm>
            <a:off x="3702922" y="1793215"/>
            <a:ext cx="6315600" cy="3593540"/>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69" name="Line">
            <a:extLst>
              <a:ext uri="{FF2B5EF4-FFF2-40B4-BE49-F238E27FC236}">
                <a16:creationId xmlns:a16="http://schemas.microsoft.com/office/drawing/2014/main" id="{FF7C437D-3955-4BAC-9DB7-8FE4528D7A1B}"/>
              </a:ext>
            </a:extLst>
          </p:cNvPr>
          <p:cNvSpPr/>
          <p:nvPr/>
        </p:nvSpPr>
        <p:spPr>
          <a:xfrm flipV="1">
            <a:off x="3702920" y="1818400"/>
            <a:ext cx="6315601" cy="3597557"/>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73" name="Line">
            <a:extLst>
              <a:ext uri="{FF2B5EF4-FFF2-40B4-BE49-F238E27FC236}">
                <a16:creationId xmlns:a16="http://schemas.microsoft.com/office/drawing/2014/main" id="{A9DEFDB1-120A-4203-A047-6D3876A02258}"/>
              </a:ext>
            </a:extLst>
          </p:cNvPr>
          <p:cNvSpPr/>
          <p:nvPr/>
        </p:nvSpPr>
        <p:spPr>
          <a:xfrm>
            <a:off x="3705788" y="2194438"/>
            <a:ext cx="6312733" cy="3192317"/>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Line">
            <a:extLst>
              <a:ext uri="{FF2B5EF4-FFF2-40B4-BE49-F238E27FC236}">
                <a16:creationId xmlns:a16="http://schemas.microsoft.com/office/drawing/2014/main" id="{29EBC535-5EDB-4A93-B5C2-18C27C9F3145}"/>
              </a:ext>
            </a:extLst>
          </p:cNvPr>
          <p:cNvSpPr/>
          <p:nvPr/>
        </p:nvSpPr>
        <p:spPr>
          <a:xfrm flipV="1">
            <a:off x="3702920" y="1818398"/>
            <a:ext cx="6315601" cy="4039226"/>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119" name="Line">
            <a:extLst>
              <a:ext uri="{FF2B5EF4-FFF2-40B4-BE49-F238E27FC236}">
                <a16:creationId xmlns:a16="http://schemas.microsoft.com/office/drawing/2014/main" id="{0A17C7F9-20A0-46F0-8B81-43C50BF9D5AE}"/>
              </a:ext>
            </a:extLst>
          </p:cNvPr>
          <p:cNvSpPr/>
          <p:nvPr/>
        </p:nvSpPr>
        <p:spPr>
          <a:xfrm flipV="1">
            <a:off x="3702920" y="1818398"/>
            <a:ext cx="6315601" cy="3244312"/>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sp>
        <p:nvSpPr>
          <p:cNvPr id="120" name="Put a photosensor in front of object">
            <a:extLst>
              <a:ext uri="{FF2B5EF4-FFF2-40B4-BE49-F238E27FC236}">
                <a16:creationId xmlns:a16="http://schemas.microsoft.com/office/drawing/2014/main" id="{E3049B02-22D0-4E68-AFEA-6E53DE47582A}"/>
              </a:ext>
            </a:extLst>
          </p:cNvPr>
          <p:cNvSpPr txBox="1"/>
          <p:nvPr/>
        </p:nvSpPr>
        <p:spPr>
          <a:xfrm>
            <a:off x="7456002" y="1102372"/>
            <a:ext cx="4329598"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object projection becomes blurrier</a:t>
            </a:r>
            <a:endParaRPr sz="2400" dirty="0">
              <a:latin typeface="+mj-lt"/>
            </a:endParaRPr>
          </a:p>
        </p:txBody>
      </p:sp>
      <p:sp>
        <p:nvSpPr>
          <p:cNvPr id="75" name="Text Placeholder 3"/>
          <p:cNvSpPr>
            <a:spLocks noGrp="1"/>
          </p:cNvSpPr>
          <p:nvPr>
            <p:ph type="body" sz="quarter" idx="10"/>
          </p:nvPr>
        </p:nvSpPr>
        <p:spPr>
          <a:xfrm>
            <a:off x="241300" y="6646"/>
            <a:ext cx="11696700" cy="783931"/>
          </a:xfrm>
        </p:spPr>
        <p:txBody>
          <a:bodyPr/>
          <a:lstStyle/>
          <a:p>
            <a:r>
              <a:rPr lang="en-US" dirty="0"/>
              <a:t>What Happens as We Change the </a:t>
            </a:r>
            <a:r>
              <a:rPr lang="en-US" dirty="0" smtClean="0"/>
              <a:t>Aperture Size?</a:t>
            </a:r>
            <a:endParaRPr lang="en-US" dirty="0"/>
          </a:p>
        </p:txBody>
      </p:sp>
      <p:sp>
        <p:nvSpPr>
          <p:cNvPr id="76" name="Put a photosensor in front of object">
            <a:extLst>
              <a:ext uri="{FF2B5EF4-FFF2-40B4-BE49-F238E27FC236}">
                <a16:creationId xmlns:a16="http://schemas.microsoft.com/office/drawing/2014/main" id="{993FA7F9-BACA-42F7-9A6C-2886BDD43ADD}"/>
              </a:ext>
            </a:extLst>
          </p:cNvPr>
          <p:cNvSpPr txBox="1"/>
          <p:nvPr/>
        </p:nvSpPr>
        <p:spPr>
          <a:xfrm>
            <a:off x="6720840" y="6155789"/>
            <a:ext cx="4759199"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When do we open aperture? </a:t>
            </a:r>
            <a:endParaRPr sz="2400" dirty="0">
              <a:latin typeface="+mj-lt"/>
            </a:endParaRPr>
          </a:p>
        </p:txBody>
      </p:sp>
    </p:spTree>
    <p:extLst>
      <p:ext uri="{BB962C8B-B14F-4D97-AF65-F5344CB8AC3E}">
        <p14:creationId xmlns:p14="http://schemas.microsoft.com/office/powerpoint/2010/main" val="1142420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Line">
            <a:extLst>
              <a:ext uri="{FF2B5EF4-FFF2-40B4-BE49-F238E27FC236}">
                <a16:creationId xmlns:a16="http://schemas.microsoft.com/office/drawing/2014/main" id="{EFDA0809-5130-431F-AD04-06B69D9EDE8B}"/>
              </a:ext>
            </a:extLst>
          </p:cNvPr>
          <p:cNvSpPr/>
          <p:nvPr/>
        </p:nvSpPr>
        <p:spPr>
          <a:xfrm>
            <a:off x="3702922" y="1793215"/>
            <a:ext cx="6315600" cy="3593540"/>
          </a:xfrm>
          <a:prstGeom prst="line">
            <a:avLst/>
          </a:prstGeom>
          <a:ln w="38100">
            <a:solidFill>
              <a:schemeClr val="accent6">
                <a:lumMod val="75000"/>
              </a:schemeClr>
            </a:solidFill>
            <a:miter lim="400000"/>
          </a:ln>
        </p:spPr>
        <p:txBody>
          <a:bodyPr lIns="35719" tIns="35719" rIns="35719" bIns="35719" anchor="ctr"/>
          <a:lstStyle/>
          <a:p>
            <a:pPr>
              <a:defRPr sz="2400"/>
            </a:pPr>
            <a:endParaRPr sz="1687"/>
          </a:p>
        </p:txBody>
      </p:sp>
      <p:sp>
        <p:nvSpPr>
          <p:cNvPr id="69" name="Line">
            <a:extLst>
              <a:ext uri="{FF2B5EF4-FFF2-40B4-BE49-F238E27FC236}">
                <a16:creationId xmlns:a16="http://schemas.microsoft.com/office/drawing/2014/main" id="{FF7C437D-3955-4BAC-9DB7-8FE4528D7A1B}"/>
              </a:ext>
            </a:extLst>
          </p:cNvPr>
          <p:cNvSpPr/>
          <p:nvPr/>
        </p:nvSpPr>
        <p:spPr>
          <a:xfrm flipV="1">
            <a:off x="3702920" y="1818400"/>
            <a:ext cx="6315601" cy="3597557"/>
          </a:xfrm>
          <a:prstGeom prst="line">
            <a:avLst/>
          </a:prstGeom>
          <a:ln w="38100">
            <a:solidFill>
              <a:schemeClr val="accent2">
                <a:lumMod val="50000"/>
              </a:schemeClr>
            </a:solidFill>
            <a:miter lim="400000"/>
          </a:ln>
        </p:spPr>
        <p:txBody>
          <a:bodyPr lIns="35719" tIns="35719" rIns="35719" bIns="35719" anchor="ctr"/>
          <a:lstStyle/>
          <a:p>
            <a:pPr>
              <a:defRPr sz="2400"/>
            </a:pPr>
            <a:endParaRPr sz="1687"/>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pic>
        <p:nvPicPr>
          <p:cNvPr id="61" name="pasted-image.tif" descr="pasted-image.tif">
            <a:extLst>
              <a:ext uri="{FF2B5EF4-FFF2-40B4-BE49-F238E27FC236}">
                <a16:creationId xmlns:a16="http://schemas.microsoft.com/office/drawing/2014/main" id="{25495348-D9F5-44D4-A57C-694482C51FF4}"/>
              </a:ext>
            </a:extLst>
          </p:cNvPr>
          <p:cNvPicPr>
            <a:picLocks noChangeAspect="1"/>
          </p:cNvPicPr>
          <p:nvPr/>
        </p:nvPicPr>
        <p:blipFill>
          <a:blip r:embed="rId3">
            <a:extLst/>
          </a:blip>
          <a:stretch>
            <a:fillRect/>
          </a:stretch>
        </p:blipFill>
        <p:spPr>
          <a:xfrm flipH="1" flipV="1">
            <a:off x="8465371" y="1803321"/>
            <a:ext cx="3187439" cy="3655933"/>
          </a:xfrm>
          <a:prstGeom prst="rect">
            <a:avLst/>
          </a:prstGeom>
          <a:ln w="12700">
            <a:miter lim="400000"/>
          </a:ln>
        </p:spPr>
      </p:pic>
      <p:sp>
        <p:nvSpPr>
          <p:cNvPr id="75" name="Put a photosensor in front of object">
            <a:extLst>
              <a:ext uri="{FF2B5EF4-FFF2-40B4-BE49-F238E27FC236}">
                <a16:creationId xmlns:a16="http://schemas.microsoft.com/office/drawing/2014/main" id="{FCFA709B-799B-4138-B388-F1C87A849D43}"/>
              </a:ext>
            </a:extLst>
          </p:cNvPr>
          <p:cNvSpPr txBox="1"/>
          <p:nvPr/>
        </p:nvSpPr>
        <p:spPr>
          <a:xfrm>
            <a:off x="444499" y="5946500"/>
            <a:ext cx="9080501"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endParaRPr sz="2400" dirty="0">
              <a:latin typeface="+mj-lt"/>
            </a:endParaRPr>
          </a:p>
        </p:txBody>
      </p:sp>
      <p:grpSp>
        <p:nvGrpSpPr>
          <p:cNvPr id="76" name="Group 75">
            <a:extLst>
              <a:ext uri="{FF2B5EF4-FFF2-40B4-BE49-F238E27FC236}">
                <a16:creationId xmlns:a16="http://schemas.microsoft.com/office/drawing/2014/main" id="{F0E9E9E0-FE7F-41FD-8B65-3C085CC4C4D9}"/>
              </a:ext>
            </a:extLst>
          </p:cNvPr>
          <p:cNvGrpSpPr/>
          <p:nvPr/>
        </p:nvGrpSpPr>
        <p:grpSpPr>
          <a:xfrm>
            <a:off x="6853677" y="1796433"/>
            <a:ext cx="91440" cy="3657600"/>
            <a:chOff x="8293100" y="2546350"/>
            <a:chExt cx="127000" cy="3429000"/>
          </a:xfrm>
          <a:solidFill>
            <a:schemeClr val="tx1"/>
          </a:solidFill>
        </p:grpSpPr>
        <p:sp>
          <p:nvSpPr>
            <p:cNvPr id="77" name="Rectangle 76">
              <a:extLst>
                <a:ext uri="{FF2B5EF4-FFF2-40B4-BE49-F238E27FC236}">
                  <a16:creationId xmlns:a16="http://schemas.microsoft.com/office/drawing/2014/main" id="{1B778A8E-16AA-488A-B2AE-D62C0B123A2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054949A-30B7-4489-9568-986981E1157D}"/>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5E14DD1-9DA1-476C-BF18-CB0694210AC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52EE2B3-149A-474B-8336-AA81A6028A2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B77B5D8-1BDE-4A97-9220-4118D577C2A2}"/>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1F237C9-0FE4-4065-9B81-95CE0177CDAB}"/>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58725B29-2B5D-4017-81C4-A9BE67BBA01E}"/>
                </a:ext>
              </a:extLst>
            </p:cNvPr>
            <p:cNvGrpSpPr/>
            <p:nvPr/>
          </p:nvGrpSpPr>
          <p:grpSpPr>
            <a:xfrm>
              <a:off x="8293100" y="3308350"/>
              <a:ext cx="127000" cy="762000"/>
              <a:chOff x="8445500" y="2698750"/>
              <a:chExt cx="127000" cy="762000"/>
            </a:xfrm>
            <a:grpFill/>
          </p:grpSpPr>
          <p:sp>
            <p:nvSpPr>
              <p:cNvPr id="133" name="Rectangle 132">
                <a:extLst>
                  <a:ext uri="{FF2B5EF4-FFF2-40B4-BE49-F238E27FC236}">
                    <a16:creationId xmlns:a16="http://schemas.microsoft.com/office/drawing/2014/main" id="{4C539D74-841B-4D95-8359-6725A6F5097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2027C34A-3906-4D08-B595-82245C39DF13}"/>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FDF1077D-A2C6-46DE-A6E7-D7D7C0626D4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B7926D47-39A8-40B1-9C3B-38F5254224F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CEE4C9F-EF8D-4E68-B246-A5489D59A45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CAD3B32D-C4E4-417D-8D91-8FA27B96467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90A7575A-0980-4441-95BD-EF3ED945D919}"/>
                </a:ext>
              </a:extLst>
            </p:cNvPr>
            <p:cNvGrpSpPr/>
            <p:nvPr/>
          </p:nvGrpSpPr>
          <p:grpSpPr>
            <a:xfrm>
              <a:off x="8293100" y="4070350"/>
              <a:ext cx="127000" cy="1524000"/>
              <a:chOff x="8445500" y="2698750"/>
              <a:chExt cx="127000" cy="1524000"/>
            </a:xfrm>
            <a:grpFill/>
          </p:grpSpPr>
          <p:sp>
            <p:nvSpPr>
              <p:cNvPr id="89" name="Rectangle 88">
                <a:extLst>
                  <a:ext uri="{FF2B5EF4-FFF2-40B4-BE49-F238E27FC236}">
                    <a16:creationId xmlns:a16="http://schemas.microsoft.com/office/drawing/2014/main" id="{2D86A4E1-0DA6-4A89-BC51-E1BE62D06F4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4CB9BAE-F68D-42E9-AD19-594FC296127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82F7322C-F010-471C-AA9B-3A8DB4D6EC4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9A97A91-CACD-4F09-B091-3DEFD2EFA03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83DFCCD9-B5F3-4987-BF14-7B4A3438777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60A360BD-2213-42E8-B6E1-CD500BD646EE}"/>
                  </a:ext>
                </a:extLst>
              </p:cNvPr>
              <p:cNvGrpSpPr/>
              <p:nvPr/>
            </p:nvGrpSpPr>
            <p:grpSpPr>
              <a:xfrm>
                <a:off x="8445500" y="3460750"/>
                <a:ext cx="127000" cy="762000"/>
                <a:chOff x="8445500" y="2698750"/>
                <a:chExt cx="127000" cy="762000"/>
              </a:xfrm>
              <a:grpFill/>
            </p:grpSpPr>
            <p:sp>
              <p:nvSpPr>
                <p:cNvPr id="127" name="Rectangle 126">
                  <a:extLst>
                    <a:ext uri="{FF2B5EF4-FFF2-40B4-BE49-F238E27FC236}">
                      <a16:creationId xmlns:a16="http://schemas.microsoft.com/office/drawing/2014/main" id="{31C0B4B9-8701-4EBB-8D19-EF9287F2655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9358F5DE-57DA-46EC-A2E1-4FDD4A148978}"/>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7835EFFD-81CA-47DF-955F-88F1298D26C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2431EEB0-528F-488F-89C3-E28B23783CC1}"/>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2AE87D54-C77D-4F7D-B8D2-7AFF67978E8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C5B61A6-513D-4E87-A4F5-FEBCE249938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 name="Rectangle 85">
              <a:extLst>
                <a:ext uri="{FF2B5EF4-FFF2-40B4-BE49-F238E27FC236}">
                  <a16:creationId xmlns:a16="http://schemas.microsoft.com/office/drawing/2014/main" id="{34227D63-D3FD-496D-9EBD-38B1A37C00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4E3D5DE-1F32-4353-B2C6-BF4E8976CD0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E60582B-926E-435D-812E-62B52FF17B5F}"/>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9" name="Straight Arrow Connector 138">
            <a:extLst>
              <a:ext uri="{FF2B5EF4-FFF2-40B4-BE49-F238E27FC236}">
                <a16:creationId xmlns:a16="http://schemas.microsoft.com/office/drawing/2014/main" id="{626360C9-C365-42AD-B824-ACF446826BC5}"/>
              </a:ext>
            </a:extLst>
          </p:cNvPr>
          <p:cNvCxnSpPr>
            <a:cxnSpLocks/>
          </p:cNvCxnSpPr>
          <p:nvPr/>
        </p:nvCxnSpPr>
        <p:spPr>
          <a:xfrm>
            <a:off x="6703819" y="3393899"/>
            <a:ext cx="0" cy="541867"/>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0" name="Put a photosensor in front of object">
            <a:extLst>
              <a:ext uri="{FF2B5EF4-FFF2-40B4-BE49-F238E27FC236}">
                <a16:creationId xmlns:a16="http://schemas.microsoft.com/office/drawing/2014/main" id="{7D57BC3F-9529-4B5B-96CF-034B9FD244D0}"/>
              </a:ext>
            </a:extLst>
          </p:cNvPr>
          <p:cNvSpPr txBox="1"/>
          <p:nvPr/>
        </p:nvSpPr>
        <p:spPr>
          <a:xfrm>
            <a:off x="5555912" y="4126067"/>
            <a:ext cx="1368308"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pinhole diameter</a:t>
            </a:r>
          </a:p>
        </p:txBody>
      </p:sp>
      <p:sp>
        <p:nvSpPr>
          <p:cNvPr id="78" name="Text Placeholder 3"/>
          <p:cNvSpPr>
            <a:spLocks noGrp="1"/>
          </p:cNvSpPr>
          <p:nvPr>
            <p:ph type="body" sz="quarter" idx="10"/>
          </p:nvPr>
        </p:nvSpPr>
        <p:spPr>
          <a:xfrm>
            <a:off x="241300" y="6646"/>
            <a:ext cx="11696700" cy="783931"/>
          </a:xfrm>
        </p:spPr>
        <p:txBody>
          <a:bodyPr/>
          <a:lstStyle/>
          <a:p>
            <a:r>
              <a:rPr lang="en-US" dirty="0"/>
              <a:t>Will the </a:t>
            </a:r>
            <a:r>
              <a:rPr lang="en-US" dirty="0" smtClean="0"/>
              <a:t>Image Keep Getting Sharper </a:t>
            </a:r>
            <a:r>
              <a:rPr lang="en-US" dirty="0"/>
              <a:t>the </a:t>
            </a:r>
            <a:r>
              <a:rPr lang="en-US" dirty="0" smtClean="0"/>
              <a:t>Smaller We Make </a:t>
            </a:r>
            <a:r>
              <a:rPr lang="en-US" dirty="0"/>
              <a:t>the </a:t>
            </a:r>
            <a:r>
              <a:rPr lang="en-US" dirty="0" smtClean="0"/>
              <a:t>Pinhole</a:t>
            </a:r>
            <a:r>
              <a:rPr lang="en-US" dirty="0"/>
              <a:t>?</a:t>
            </a:r>
          </a:p>
        </p:txBody>
      </p:sp>
    </p:spTree>
    <p:extLst>
      <p:ext uri="{BB962C8B-B14F-4D97-AF65-F5344CB8AC3E}">
        <p14:creationId xmlns:p14="http://schemas.microsoft.com/office/powerpoint/2010/main" val="3658412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Color Images</a:t>
            </a:r>
            <a:endParaRPr lang="en-US" dirty="0"/>
          </a:p>
        </p:txBody>
      </p:sp>
      <p:sp>
        <p:nvSpPr>
          <p:cNvPr id="7" name="TextBox 7"/>
          <p:cNvSpPr txBox="1">
            <a:spLocks noChangeArrowheads="1"/>
          </p:cNvSpPr>
          <p:nvPr/>
        </p:nvSpPr>
        <p:spPr bwMode="auto">
          <a:xfrm>
            <a:off x="9187425" y="898800"/>
            <a:ext cx="350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t>R</a:t>
            </a:r>
          </a:p>
        </p:txBody>
      </p:sp>
      <p:pic>
        <p:nvPicPr>
          <p:cNvPr id="11" name="Picture 10" descr="C:\Documents and Settings\Derek Hoiem\My Documents\Classes\Spring09 - Visual Scene Understanding\material\figs\nieghborhood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825" y="1328239"/>
            <a:ext cx="37909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Hoiem\Documents\Classes\Computational Photography - Fall 2010\lectures\figs\filters\im_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488" y="1279800"/>
            <a:ext cx="26749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C:\Users\Hoiem\Documents\Classes\Computational Photography - Fall 2010\lectures\figs\filters\im_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8288" y="2956200"/>
            <a:ext cx="26749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C:\Users\Hoiem\Documents\Classes\Computational Photography - Fall 2010\lectures\figs\filters\im_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0763" y="4556400"/>
            <a:ext cx="26749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
          <p:cNvSpPr txBox="1">
            <a:spLocks noChangeArrowheads="1"/>
          </p:cNvSpPr>
          <p:nvPr/>
        </p:nvSpPr>
        <p:spPr bwMode="auto">
          <a:xfrm>
            <a:off x="9636688" y="2575200"/>
            <a:ext cx="363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t>G</a:t>
            </a:r>
          </a:p>
        </p:txBody>
      </p:sp>
      <p:sp>
        <p:nvSpPr>
          <p:cNvPr id="16" name="TextBox 9"/>
          <p:cNvSpPr txBox="1">
            <a:spLocks noChangeArrowheads="1"/>
          </p:cNvSpPr>
          <p:nvPr/>
        </p:nvSpPr>
        <p:spPr bwMode="auto">
          <a:xfrm>
            <a:off x="10322488" y="4099200"/>
            <a:ext cx="338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t>B</a:t>
            </a:r>
          </a:p>
        </p:txBody>
      </p:sp>
      <p:sp>
        <p:nvSpPr>
          <p:cNvPr id="17" name="Right Arrow 16"/>
          <p:cNvSpPr/>
          <p:nvPr/>
        </p:nvSpPr>
        <p:spPr>
          <a:xfrm>
            <a:off x="4793225" y="2318839"/>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3314" name="Picture 2" descr="Image result for RGB mod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0331" y="3919039"/>
            <a:ext cx="3053325" cy="279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2637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Light Efficiency</a:t>
            </a:r>
            <a:endParaRPr lang="en-US" dirty="0"/>
          </a:p>
        </p:txBody>
      </p:sp>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What about light efficiency?</a:t>
            </a:r>
            <a:endParaRPr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7" name="Straight Arrow Connector 96">
            <a:extLst>
              <a:ext uri="{FF2B5EF4-FFF2-40B4-BE49-F238E27FC236}">
                <a16:creationId xmlns:a16="http://schemas.microsoft.com/office/drawing/2014/main" id="{06A193E7-0A6C-47FA-9507-40B961725785}"/>
              </a:ext>
            </a:extLst>
          </p:cNvPr>
          <p:cNvCxnSpPr>
            <a:cxnSpLocks/>
          </p:cNvCxnSpPr>
          <p:nvPr/>
        </p:nvCxnSpPr>
        <p:spPr>
          <a:xfrm>
            <a:off x="6703819" y="3393899"/>
            <a:ext cx="0" cy="541867"/>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Put a photosensor in front of object">
            <a:extLst>
              <a:ext uri="{FF2B5EF4-FFF2-40B4-BE49-F238E27FC236}">
                <a16:creationId xmlns:a16="http://schemas.microsoft.com/office/drawing/2014/main" id="{96242125-25DA-457A-96B3-5BA7D6B75E7E}"/>
              </a:ext>
            </a:extLst>
          </p:cNvPr>
          <p:cNvSpPr txBox="1"/>
          <p:nvPr/>
        </p:nvSpPr>
        <p:spPr>
          <a:xfrm>
            <a:off x="5244071" y="3259432"/>
            <a:ext cx="1368308"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pinhole diameter</a:t>
            </a:r>
          </a:p>
        </p:txBody>
      </p:sp>
      <p:sp>
        <p:nvSpPr>
          <p:cNvPr id="91" name="Put a photosensor in front of object">
            <a:extLst>
              <a:ext uri="{FF2B5EF4-FFF2-40B4-BE49-F238E27FC236}">
                <a16:creationId xmlns:a16="http://schemas.microsoft.com/office/drawing/2014/main" id="{DCF2D3A4-44BC-416B-9623-CE48DCDFC3E8}"/>
              </a:ext>
            </a:extLst>
          </p:cNvPr>
          <p:cNvSpPr txBox="1"/>
          <p:nvPr/>
        </p:nvSpPr>
        <p:spPr>
          <a:xfrm>
            <a:off x="6983218" y="5879592"/>
            <a:ext cx="3113972"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focal length f</a:t>
            </a:r>
            <a:endParaRPr sz="2400" dirty="0">
              <a:latin typeface="+mj-lt"/>
            </a:endParaRPr>
          </a:p>
        </p:txBody>
      </p:sp>
      <p:cxnSp>
        <p:nvCxnSpPr>
          <p:cNvPr id="92" name="Straight Arrow Connector 91">
            <a:extLst>
              <a:ext uri="{FF2B5EF4-FFF2-40B4-BE49-F238E27FC236}">
                <a16:creationId xmlns:a16="http://schemas.microsoft.com/office/drawing/2014/main" id="{5EF624F6-A478-4388-91F0-C7D5785F642B}"/>
              </a:ext>
            </a:extLst>
          </p:cNvPr>
          <p:cNvCxnSpPr>
            <a:cxnSpLocks/>
          </p:cNvCxnSpPr>
          <p:nvPr/>
        </p:nvCxnSpPr>
        <p:spPr>
          <a:xfrm>
            <a:off x="6983217" y="5704114"/>
            <a:ext cx="3113973"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3" name="Put a photosensor in front of object">
            <a:extLst>
              <a:ext uri="{FF2B5EF4-FFF2-40B4-BE49-F238E27FC236}">
                <a16:creationId xmlns:a16="http://schemas.microsoft.com/office/drawing/2014/main" id="{7B19C2AB-0FA6-4F80-945A-DB0E77977663}"/>
              </a:ext>
            </a:extLst>
          </p:cNvPr>
          <p:cNvSpPr txBox="1"/>
          <p:nvPr/>
        </p:nvSpPr>
        <p:spPr>
          <a:xfrm>
            <a:off x="132458" y="5915660"/>
            <a:ext cx="7086600"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342900" indent="-342900">
              <a:buFont typeface="Arial" panose="020B0604020202020204" pitchFamily="34" charset="0"/>
              <a:buChar char="•"/>
            </a:pPr>
            <a:r>
              <a:rPr lang="en-US" sz="2400" dirty="0">
                <a:latin typeface="+mj-lt"/>
              </a:rPr>
              <a:t>What is the effect of doubling the pinhole diameter? </a:t>
            </a:r>
          </a:p>
          <a:p>
            <a:pPr marL="342900" indent="-342900">
              <a:buFont typeface="Arial" panose="020B0604020202020204" pitchFamily="34" charset="0"/>
              <a:buChar char="•"/>
            </a:pPr>
            <a:r>
              <a:rPr lang="en-US" sz="2400" dirty="0">
                <a:latin typeface="+mj-lt"/>
              </a:rPr>
              <a:t>What is the effect of doubling the focal length?</a:t>
            </a:r>
            <a:endParaRPr sz="2400" dirty="0">
              <a:latin typeface="+mj-lt"/>
            </a:endParaRPr>
          </a:p>
        </p:txBody>
      </p:sp>
    </p:spTree>
    <p:extLst>
      <p:ext uri="{BB962C8B-B14F-4D97-AF65-F5344CB8AC3E}">
        <p14:creationId xmlns:p14="http://schemas.microsoft.com/office/powerpoint/2010/main" val="991353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Light Efficiency (Continue</a:t>
            </a:r>
            <a:r>
              <a:rPr lang="en-US" dirty="0" smtClean="0"/>
              <a:t>)</a:t>
            </a:r>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48232"/>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7" name="Straight Arrow Connector 96">
            <a:extLst>
              <a:ext uri="{FF2B5EF4-FFF2-40B4-BE49-F238E27FC236}">
                <a16:creationId xmlns:a16="http://schemas.microsoft.com/office/drawing/2014/main" id="{06A193E7-0A6C-47FA-9507-40B961725785}"/>
              </a:ext>
            </a:extLst>
          </p:cNvPr>
          <p:cNvCxnSpPr>
            <a:cxnSpLocks/>
          </p:cNvCxnSpPr>
          <p:nvPr/>
        </p:nvCxnSpPr>
        <p:spPr>
          <a:xfrm>
            <a:off x="6703819" y="3393899"/>
            <a:ext cx="0" cy="541867"/>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Put a photosensor in front of object">
            <a:extLst>
              <a:ext uri="{FF2B5EF4-FFF2-40B4-BE49-F238E27FC236}">
                <a16:creationId xmlns:a16="http://schemas.microsoft.com/office/drawing/2014/main" id="{96242125-25DA-457A-96B3-5BA7D6B75E7E}"/>
              </a:ext>
            </a:extLst>
          </p:cNvPr>
          <p:cNvSpPr txBox="1"/>
          <p:nvPr/>
        </p:nvSpPr>
        <p:spPr>
          <a:xfrm>
            <a:off x="5244071" y="3259432"/>
            <a:ext cx="1368308"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pinhole diameter</a:t>
            </a:r>
          </a:p>
        </p:txBody>
      </p:sp>
      <p:sp>
        <p:nvSpPr>
          <p:cNvPr id="91" name="Put a photosensor in front of object">
            <a:extLst>
              <a:ext uri="{FF2B5EF4-FFF2-40B4-BE49-F238E27FC236}">
                <a16:creationId xmlns:a16="http://schemas.microsoft.com/office/drawing/2014/main" id="{DCF2D3A4-44BC-416B-9623-CE48DCDFC3E8}"/>
              </a:ext>
            </a:extLst>
          </p:cNvPr>
          <p:cNvSpPr txBox="1"/>
          <p:nvPr/>
        </p:nvSpPr>
        <p:spPr>
          <a:xfrm>
            <a:off x="6983218" y="5879592"/>
            <a:ext cx="3113972"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focal length f</a:t>
            </a:r>
            <a:endParaRPr sz="2400" dirty="0">
              <a:latin typeface="+mj-lt"/>
            </a:endParaRPr>
          </a:p>
        </p:txBody>
      </p:sp>
      <p:cxnSp>
        <p:nvCxnSpPr>
          <p:cNvPr id="92" name="Straight Arrow Connector 91">
            <a:extLst>
              <a:ext uri="{FF2B5EF4-FFF2-40B4-BE49-F238E27FC236}">
                <a16:creationId xmlns:a16="http://schemas.microsoft.com/office/drawing/2014/main" id="{5EF624F6-A478-4388-91F0-C7D5785F642B}"/>
              </a:ext>
            </a:extLst>
          </p:cNvPr>
          <p:cNvCxnSpPr>
            <a:cxnSpLocks/>
          </p:cNvCxnSpPr>
          <p:nvPr/>
        </p:nvCxnSpPr>
        <p:spPr>
          <a:xfrm>
            <a:off x="6983217" y="5704114"/>
            <a:ext cx="3113973"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4" name="Put a photosensor in front of object">
            <a:extLst>
              <a:ext uri="{FF2B5EF4-FFF2-40B4-BE49-F238E27FC236}">
                <a16:creationId xmlns:a16="http://schemas.microsoft.com/office/drawing/2014/main" id="{78571C06-EDFB-4FD5-B436-021B54FE15FC}"/>
              </a:ext>
            </a:extLst>
          </p:cNvPr>
          <p:cNvSpPr txBox="1"/>
          <p:nvPr/>
        </p:nvSpPr>
        <p:spPr>
          <a:xfrm>
            <a:off x="132458" y="5915660"/>
            <a:ext cx="7086600"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342900" indent="-342900">
              <a:buFont typeface="Arial" panose="020B0604020202020204" pitchFamily="34" charset="0"/>
              <a:buChar char="•"/>
            </a:pPr>
            <a:r>
              <a:rPr lang="en-US" sz="2400" dirty="0">
                <a:latin typeface="+mj-lt"/>
              </a:rPr>
              <a:t>2x pinhole diameter → 4x light</a:t>
            </a:r>
          </a:p>
          <a:p>
            <a:pPr marL="342900" indent="-342900">
              <a:buFont typeface="Arial" panose="020B0604020202020204" pitchFamily="34" charset="0"/>
              <a:buChar char="•"/>
            </a:pPr>
            <a:r>
              <a:rPr lang="en-US" sz="2400" dirty="0">
                <a:latin typeface="+mj-lt"/>
              </a:rPr>
              <a:t>2x focal length → ¼x light</a:t>
            </a:r>
            <a:endParaRPr sz="2400" dirty="0">
              <a:latin typeface="+mj-lt"/>
            </a:endParaRPr>
          </a:p>
        </p:txBody>
      </p:sp>
      <p:sp>
        <p:nvSpPr>
          <p:cNvPr id="93" name="Put a photosensor in front of object">
            <a:extLst>
              <a:ext uri="{FF2B5EF4-FFF2-40B4-BE49-F238E27FC236}">
                <a16:creationId xmlns:a16="http://schemas.microsoft.com/office/drawing/2014/main" id="{78571C06-EDFB-4FD5-B436-021B54FE15FC}"/>
              </a:ext>
            </a:extLst>
          </p:cNvPr>
          <p:cNvSpPr txBox="1"/>
          <p:nvPr/>
        </p:nvSpPr>
        <p:spPr>
          <a:xfrm>
            <a:off x="6566661" y="6364518"/>
            <a:ext cx="4124199" cy="34913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lang="en-US" b="1" u="sng" dirty="0" smtClean="0">
                <a:solidFill>
                  <a:srgbClr val="FF0000"/>
                </a:solidFill>
                <a:latin typeface="+mj-lt"/>
              </a:rPr>
              <a:t>2 x pinhole diameter and 2x focal length</a:t>
            </a:r>
            <a:endParaRPr b="1" u="sng" dirty="0">
              <a:solidFill>
                <a:srgbClr val="FF0000"/>
              </a:solidFill>
              <a:latin typeface="+mj-lt"/>
            </a:endParaRPr>
          </a:p>
        </p:txBody>
      </p:sp>
    </p:spTree>
    <p:extLst>
      <p:ext uri="{BB962C8B-B14F-4D97-AF65-F5344CB8AC3E}">
        <p14:creationId xmlns:p14="http://schemas.microsoft.com/office/powerpoint/2010/main" val="2927381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F-Number or F-Stop</a:t>
            </a:r>
            <a:endParaRPr lang="en-US" dirty="0"/>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0" y="3219834"/>
            <a:ext cx="208203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real-world object</a:t>
            </a:r>
            <a:endParaRPr sz="2400" dirty="0">
              <a:latin typeface="+mj-lt"/>
            </a:endParaRPr>
          </a:p>
        </p:txBody>
      </p:sp>
      <p:grpSp>
        <p:nvGrpSpPr>
          <p:cNvPr id="33" name="Group 32">
            <a:extLst>
              <a:ext uri="{FF2B5EF4-FFF2-40B4-BE49-F238E27FC236}">
                <a16:creationId xmlns:a16="http://schemas.microsoft.com/office/drawing/2014/main" id="{80F0D6D7-8A17-4E8C-A0C2-E17513D472D1}"/>
              </a:ext>
            </a:extLst>
          </p:cNvPr>
          <p:cNvGrpSpPr/>
          <p:nvPr/>
        </p:nvGrpSpPr>
        <p:grpSpPr>
          <a:xfrm>
            <a:off x="10018521" y="1796433"/>
            <a:ext cx="91440" cy="3657600"/>
            <a:chOff x="8293100" y="2546350"/>
            <a:chExt cx="127000" cy="3429000"/>
          </a:xfrm>
          <a:solidFill>
            <a:schemeClr val="bg1">
              <a:lumMod val="65000"/>
            </a:schemeClr>
          </a:solidFill>
        </p:grpSpPr>
        <p:sp>
          <p:nvSpPr>
            <p:cNvPr id="2" name="Rectangle 1">
              <a:extLst>
                <a:ext uri="{FF2B5EF4-FFF2-40B4-BE49-F238E27FC236}">
                  <a16:creationId xmlns:a16="http://schemas.microsoft.com/office/drawing/2014/main" id="{4C33087D-CBA0-40DB-9EE5-857DCD1FB65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B7002-7449-4295-ADC0-E3536AB273F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6ACE346-2B5F-430B-A10B-3D7682509C85}"/>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D13187-4E61-4A87-8BE8-99B7DDD6467C}"/>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039805-5F25-449F-AC7F-192B777E5E80}"/>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F35456-E8BD-4133-9FD5-0EDCEC4F6BEC}"/>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EF5D422-1638-40BC-8757-9445E8E923E4}"/>
                </a:ext>
              </a:extLst>
            </p:cNvPr>
            <p:cNvGrpSpPr/>
            <p:nvPr/>
          </p:nvGrpSpPr>
          <p:grpSpPr>
            <a:xfrm>
              <a:off x="8293100" y="3308350"/>
              <a:ext cx="127000" cy="762000"/>
              <a:chOff x="8445500" y="2698750"/>
              <a:chExt cx="127000" cy="762000"/>
            </a:xfrm>
            <a:grpFill/>
          </p:grpSpPr>
          <p:sp>
            <p:nvSpPr>
              <p:cNvPr id="13" name="Rectangle 12">
                <a:extLst>
                  <a:ext uri="{FF2B5EF4-FFF2-40B4-BE49-F238E27FC236}">
                    <a16:creationId xmlns:a16="http://schemas.microsoft.com/office/drawing/2014/main" id="{5B6F53E3-938B-4F5C-A058-4C6B293A9F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68D104-623F-4D5B-8252-015A08A28C3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2460C8-766E-4A13-9129-EAEC94A3A9F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796450-37E0-4794-94EC-16CC75C21C1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411A98-6B40-44B8-BF17-1B6F0398261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DCF0DA-8CB7-4961-AC91-284B783B42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BBDFBE5-7DD8-47DE-8F65-11B1A0B3BA53}"/>
                </a:ext>
              </a:extLst>
            </p:cNvPr>
            <p:cNvGrpSpPr/>
            <p:nvPr/>
          </p:nvGrpSpPr>
          <p:grpSpPr>
            <a:xfrm>
              <a:off x="8293100" y="4070350"/>
              <a:ext cx="127000" cy="1524000"/>
              <a:chOff x="8445500" y="2698750"/>
              <a:chExt cx="127000" cy="1524000"/>
            </a:xfrm>
            <a:grpFill/>
          </p:grpSpPr>
          <p:sp>
            <p:nvSpPr>
              <p:cNvPr id="20" name="Rectangle 19">
                <a:extLst>
                  <a:ext uri="{FF2B5EF4-FFF2-40B4-BE49-F238E27FC236}">
                    <a16:creationId xmlns:a16="http://schemas.microsoft.com/office/drawing/2014/main" id="{A2DC40BB-15C2-4E33-98BF-0B7CED7F767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5C00CC-43AD-47DD-A2F4-B0AA670E496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DCBA29-43F5-4DC1-BE88-ED05458B41F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1DEA7F8-A6E6-456E-B9F9-2E648AC1224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18EDD7-3F7A-4F5E-968E-4D37D640BF5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2ADDF2-23A5-4BDF-A2AE-BADD3D4E1DA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A853C918-1E12-4213-9895-85B3EF112BD9}"/>
                  </a:ext>
                </a:extLst>
              </p:cNvPr>
              <p:cNvGrpSpPr/>
              <p:nvPr/>
            </p:nvGrpSpPr>
            <p:grpSpPr>
              <a:xfrm>
                <a:off x="8445500" y="3460750"/>
                <a:ext cx="127000" cy="762000"/>
                <a:chOff x="8445500" y="2698750"/>
                <a:chExt cx="127000" cy="762000"/>
              </a:xfrm>
              <a:grpFill/>
            </p:grpSpPr>
            <p:sp>
              <p:nvSpPr>
                <p:cNvPr id="27" name="Rectangle 26">
                  <a:extLst>
                    <a:ext uri="{FF2B5EF4-FFF2-40B4-BE49-F238E27FC236}">
                      <a16:creationId xmlns:a16="http://schemas.microsoft.com/office/drawing/2014/main" id="{203C9DA6-2C0F-4E87-9B31-1C04D42D63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94F99A-B625-47A1-93F5-0C52FE8B0AD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84D3E-E6EF-4313-8326-911AD2833D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037E0F-D1AC-4783-842C-699AD3EC05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2D73084-36A9-42CF-8A7C-B8493B15F21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C0CE64-D254-4719-86F7-D120645435A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4" name="Rectangle 33">
              <a:extLst>
                <a:ext uri="{FF2B5EF4-FFF2-40B4-BE49-F238E27FC236}">
                  <a16:creationId xmlns:a16="http://schemas.microsoft.com/office/drawing/2014/main" id="{BA9C877A-8DE5-4470-AAFF-1C340549470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647B900-D8EC-4242-A637-E087446A6986}"/>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D3810F8-D739-46C3-B42D-A04BEFAC4A98}"/>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18CCFEE-9807-4691-B85B-F6B4DE77B8DD}"/>
              </a:ext>
            </a:extLst>
          </p:cNvPr>
          <p:cNvGrpSpPr/>
          <p:nvPr/>
        </p:nvGrpSpPr>
        <p:grpSpPr>
          <a:xfrm>
            <a:off x="6853677" y="1796433"/>
            <a:ext cx="91440" cy="3657600"/>
            <a:chOff x="8293100" y="2546350"/>
            <a:chExt cx="127000" cy="3429000"/>
          </a:xfrm>
          <a:solidFill>
            <a:schemeClr val="tx1"/>
          </a:solidFill>
        </p:grpSpPr>
        <p:sp>
          <p:nvSpPr>
            <p:cNvPr id="62" name="Rectangle 61">
              <a:extLst>
                <a:ext uri="{FF2B5EF4-FFF2-40B4-BE49-F238E27FC236}">
                  <a16:creationId xmlns:a16="http://schemas.microsoft.com/office/drawing/2014/main" id="{781DB8C5-95B1-431A-BCA8-ED75BE308ABA}"/>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EFBCB9-940C-484B-A905-22501656118C}"/>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FB6925F-E6DF-4FF7-8AD7-D7E45B2CE6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D5365B2-2465-4EC1-A4E6-8CF35BD36F8B}"/>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B91099C-EDEF-4934-BC2D-AA5C97C71A1C}"/>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8F9958D-ACBE-4C02-8E47-BA72509283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72B37333-E4A2-40E1-AB57-429E71254E21}"/>
                </a:ext>
              </a:extLst>
            </p:cNvPr>
            <p:cNvGrpSpPr/>
            <p:nvPr/>
          </p:nvGrpSpPr>
          <p:grpSpPr>
            <a:xfrm>
              <a:off x="8293100" y="3308350"/>
              <a:ext cx="127000" cy="762000"/>
              <a:chOff x="8445500" y="2698750"/>
              <a:chExt cx="127000" cy="762000"/>
            </a:xfrm>
            <a:grpFill/>
          </p:grpSpPr>
          <p:sp>
            <p:nvSpPr>
              <p:cNvPr id="85" name="Rectangle 84">
                <a:extLst>
                  <a:ext uri="{FF2B5EF4-FFF2-40B4-BE49-F238E27FC236}">
                    <a16:creationId xmlns:a16="http://schemas.microsoft.com/office/drawing/2014/main" id="{78BB0037-C5FB-48EF-B65A-0FF674F77F4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FD3591-7308-451B-A957-E819792AC16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F963583-D0E1-4B58-843C-4119DF89379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0DB841E-FB78-4F17-8736-31059D582ED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0ED5D85-D14E-4918-AA56-359CB324497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51C8007-0571-4187-BD5D-03D4D821E5F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582E694-DC6A-4EF5-8429-C3EE9CEAFB67}"/>
                </a:ext>
              </a:extLst>
            </p:cNvPr>
            <p:cNvGrpSpPr/>
            <p:nvPr/>
          </p:nvGrpSpPr>
          <p:grpSpPr>
            <a:xfrm>
              <a:off x="8293100" y="4070350"/>
              <a:ext cx="127000" cy="1524000"/>
              <a:chOff x="8445500" y="2698750"/>
              <a:chExt cx="127000" cy="1524000"/>
            </a:xfrm>
            <a:grpFill/>
          </p:grpSpPr>
          <p:sp>
            <p:nvSpPr>
              <p:cNvPr id="73" name="Rectangle 72">
                <a:extLst>
                  <a:ext uri="{FF2B5EF4-FFF2-40B4-BE49-F238E27FC236}">
                    <a16:creationId xmlns:a16="http://schemas.microsoft.com/office/drawing/2014/main" id="{91200656-7525-4B26-BE50-C74ABAE6EA4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55750B9-6C68-4385-A3B3-3564D7C3916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2B657C-F35F-4E51-920B-27CC8DEF7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09148E2-0D12-4647-AC11-CE297DBBD26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79B1A2E-0D2C-4A82-9B7F-1965794CBB7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81FE26E-5031-4D2F-857C-2F4F5EFE5A5E}"/>
                  </a:ext>
                </a:extLst>
              </p:cNvPr>
              <p:cNvGrpSpPr/>
              <p:nvPr/>
            </p:nvGrpSpPr>
            <p:grpSpPr>
              <a:xfrm>
                <a:off x="8445500" y="3460750"/>
                <a:ext cx="127000" cy="762000"/>
                <a:chOff x="8445500" y="2698750"/>
                <a:chExt cx="127000" cy="762000"/>
              </a:xfrm>
              <a:grpFill/>
            </p:grpSpPr>
            <p:sp>
              <p:nvSpPr>
                <p:cNvPr id="79" name="Rectangle 78">
                  <a:extLst>
                    <a:ext uri="{FF2B5EF4-FFF2-40B4-BE49-F238E27FC236}">
                      <a16:creationId xmlns:a16="http://schemas.microsoft.com/office/drawing/2014/main" id="{EA11BA44-B601-4DB9-BF0B-0BFC29F46A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B6884DD-ABEA-475F-B898-E77994BA4E0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2D41A4B-DB7C-4D41-8629-52BDB650496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1F3CB06-662F-4E1D-AFFB-293EAA56F65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3270EB5-BA53-4419-B42E-B97FAC78F94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0638EEC-ABA8-4F3E-8EC8-1F0C3483BDC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0" name="Rectangle 69">
              <a:extLst>
                <a:ext uri="{FF2B5EF4-FFF2-40B4-BE49-F238E27FC236}">
                  <a16:creationId xmlns:a16="http://schemas.microsoft.com/office/drawing/2014/main" id="{AD53C122-D9B7-4048-9197-717155AD6B48}"/>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0930649-18B1-42FC-A513-E32CC7A26BB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91B654-4024-49A6-9869-DAD6A28E0F2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7" name="Straight Arrow Connector 96">
            <a:extLst>
              <a:ext uri="{FF2B5EF4-FFF2-40B4-BE49-F238E27FC236}">
                <a16:creationId xmlns:a16="http://schemas.microsoft.com/office/drawing/2014/main" id="{06A193E7-0A6C-47FA-9507-40B961725785}"/>
              </a:ext>
            </a:extLst>
          </p:cNvPr>
          <p:cNvCxnSpPr>
            <a:cxnSpLocks/>
          </p:cNvCxnSpPr>
          <p:nvPr/>
        </p:nvCxnSpPr>
        <p:spPr>
          <a:xfrm>
            <a:off x="6703819" y="3393899"/>
            <a:ext cx="0" cy="541867"/>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Put a photosensor in front of object">
            <a:extLst>
              <a:ext uri="{FF2B5EF4-FFF2-40B4-BE49-F238E27FC236}">
                <a16:creationId xmlns:a16="http://schemas.microsoft.com/office/drawing/2014/main" id="{96242125-25DA-457A-96B3-5BA7D6B75E7E}"/>
              </a:ext>
            </a:extLst>
          </p:cNvPr>
          <p:cNvSpPr txBox="1"/>
          <p:nvPr/>
        </p:nvSpPr>
        <p:spPr>
          <a:xfrm>
            <a:off x="5244071" y="3259432"/>
            <a:ext cx="1368308"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pinhole diameter</a:t>
            </a:r>
          </a:p>
        </p:txBody>
      </p:sp>
      <p:sp>
        <p:nvSpPr>
          <p:cNvPr id="91" name="Put a photosensor in front of object">
            <a:extLst>
              <a:ext uri="{FF2B5EF4-FFF2-40B4-BE49-F238E27FC236}">
                <a16:creationId xmlns:a16="http://schemas.microsoft.com/office/drawing/2014/main" id="{DCF2D3A4-44BC-416B-9623-CE48DCDFC3E8}"/>
              </a:ext>
            </a:extLst>
          </p:cNvPr>
          <p:cNvSpPr txBox="1"/>
          <p:nvPr/>
        </p:nvSpPr>
        <p:spPr>
          <a:xfrm>
            <a:off x="6983218" y="5879592"/>
            <a:ext cx="3113972"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focal length f</a:t>
            </a:r>
            <a:endParaRPr sz="2400" dirty="0">
              <a:latin typeface="+mj-lt"/>
            </a:endParaRPr>
          </a:p>
        </p:txBody>
      </p:sp>
      <p:cxnSp>
        <p:nvCxnSpPr>
          <p:cNvPr id="92" name="Straight Arrow Connector 91">
            <a:extLst>
              <a:ext uri="{FF2B5EF4-FFF2-40B4-BE49-F238E27FC236}">
                <a16:creationId xmlns:a16="http://schemas.microsoft.com/office/drawing/2014/main" id="{5EF624F6-A478-4388-91F0-C7D5785F642B}"/>
              </a:ext>
            </a:extLst>
          </p:cNvPr>
          <p:cNvCxnSpPr>
            <a:cxnSpLocks/>
          </p:cNvCxnSpPr>
          <p:nvPr/>
        </p:nvCxnSpPr>
        <p:spPr>
          <a:xfrm>
            <a:off x="6983217" y="5704114"/>
            <a:ext cx="3113973"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4" name="Put a photosensor in front of object">
            <a:extLst>
              <a:ext uri="{FF2B5EF4-FFF2-40B4-BE49-F238E27FC236}">
                <a16:creationId xmlns:a16="http://schemas.microsoft.com/office/drawing/2014/main" id="{78571C06-EDFB-4FD5-B436-021B54FE15FC}"/>
              </a:ext>
            </a:extLst>
          </p:cNvPr>
          <p:cNvSpPr txBox="1"/>
          <p:nvPr/>
        </p:nvSpPr>
        <p:spPr>
          <a:xfrm>
            <a:off x="604802" y="6245980"/>
            <a:ext cx="7943030"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lang="en-US" sz="2400" dirty="0">
                <a:latin typeface="+mj-lt"/>
              </a:rPr>
              <a:t>The “f-number” is the ratio: focal length / pinhole diameter</a:t>
            </a:r>
            <a:endParaRPr sz="2400" dirty="0">
              <a:latin typeface="+mj-lt"/>
            </a:endParaRPr>
          </a:p>
        </p:txBody>
      </p:sp>
      <p:sp>
        <p:nvSpPr>
          <p:cNvPr id="93" name="Put a photosensor in front of object">
            <a:extLst>
              <a:ext uri="{FF2B5EF4-FFF2-40B4-BE49-F238E27FC236}">
                <a16:creationId xmlns:a16="http://schemas.microsoft.com/office/drawing/2014/main" id="{41A77D7A-5FB1-4A3E-8C33-0927DA58421B}"/>
              </a:ext>
            </a:extLst>
          </p:cNvPr>
          <p:cNvSpPr txBox="1"/>
          <p:nvPr/>
        </p:nvSpPr>
        <p:spPr>
          <a:xfrm>
            <a:off x="604802" y="1168514"/>
            <a:ext cx="10646845"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lang="en-US" sz="2400" dirty="0">
                <a:latin typeface="+mj-lt"/>
              </a:rPr>
              <a:t>A “stop” is a change in camera settings that changes amount of light by a factor of 2</a:t>
            </a:r>
            <a:endParaRPr sz="2400" dirty="0">
              <a:latin typeface="+mj-lt"/>
            </a:endParaRPr>
          </a:p>
        </p:txBody>
      </p:sp>
    </p:spTree>
    <p:extLst>
      <p:ext uri="{BB962C8B-B14F-4D97-AF65-F5344CB8AC3E}">
        <p14:creationId xmlns:p14="http://schemas.microsoft.com/office/powerpoint/2010/main" val="1823242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a:extLst>
              <a:ext uri="{FF2B5EF4-FFF2-40B4-BE49-F238E27FC236}">
                <a16:creationId xmlns:a16="http://schemas.microsoft.com/office/drawing/2014/main" id="{782F8BB8-64DF-4735-8D51-C4CA4196FC40}"/>
              </a:ext>
            </a:extLst>
          </p:cNvPr>
          <p:cNvSpPr/>
          <p:nvPr/>
        </p:nvSpPr>
        <p:spPr>
          <a:xfrm>
            <a:off x="6082253" y="1796433"/>
            <a:ext cx="91440" cy="3657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p:cNvSpPr>
            <a:spLocks noGrp="1"/>
          </p:cNvSpPr>
          <p:nvPr>
            <p:ph type="body" sz="quarter" idx="10"/>
          </p:nvPr>
        </p:nvSpPr>
        <p:spPr/>
        <p:txBody>
          <a:bodyPr/>
          <a:lstStyle/>
          <a:p>
            <a:r>
              <a:rPr lang="en-US" dirty="0" smtClean="0"/>
              <a:t>Thin Lens Model</a:t>
            </a:r>
            <a:endParaRPr lang="en-US" dirty="0"/>
          </a:p>
        </p:txBody>
      </p:sp>
      <p:sp>
        <p:nvSpPr>
          <p:cNvPr id="667" name="Shape 667"/>
          <p:cNvSpPr>
            <a:spLocks noGrp="1"/>
          </p:cNvSpPr>
          <p:nvPr>
            <p:ph type="title" idx="4294967295"/>
          </p:nvPr>
        </p:nvSpPr>
        <p:spPr>
          <a:xfrm>
            <a:off x="0" y="0"/>
            <a:ext cx="12192000" cy="1325563"/>
          </a:xfrm>
          <a:prstGeom prst="rect">
            <a:avLst/>
          </a:prstGeom>
        </p:spPr>
        <p:txBody>
          <a:bodyPr/>
          <a:lstStyle/>
          <a:p>
            <a:pPr algn="ctr"/>
            <a:r>
              <a:rPr lang="en-US"/>
              <a:t>Thin lens model</a:t>
            </a:r>
            <a:endParaRPr dirty="0"/>
          </a:p>
        </p:txBody>
      </p:sp>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507091" y="1089588"/>
            <a:ext cx="7874909"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Simplification of geometric optics for </a:t>
            </a:r>
            <a:r>
              <a:rPr kumimoji="0" lang="en-US" sz="2400" b="0" i="0" u="sng" strike="noStrike" kern="1200" cap="none" spc="0" normalizeH="0" baseline="0" noProof="0" dirty="0">
                <a:ln>
                  <a:noFill/>
                </a:ln>
                <a:solidFill>
                  <a:prstClr val="black"/>
                </a:solidFill>
                <a:effectLst/>
                <a:uLnTx/>
                <a:uFillTx/>
                <a:latin typeface="Calibri Light" panose="020F0302020204030204"/>
                <a:ea typeface="+mn-ea"/>
                <a:cs typeface="+mn-cs"/>
              </a:rPr>
              <a:t>well-designed</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lenses.</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8" name="Oval 17">
            <a:extLst>
              <a:ext uri="{FF2B5EF4-FFF2-40B4-BE49-F238E27FC236}">
                <a16:creationId xmlns:a16="http://schemas.microsoft.com/office/drawing/2014/main" id="{BCAD6FED-D5BC-45A1-A3A0-9B1F758AC293}"/>
              </a:ext>
            </a:extLst>
          </p:cNvPr>
          <p:cNvSpPr/>
          <p:nvPr/>
        </p:nvSpPr>
        <p:spPr>
          <a:xfrm>
            <a:off x="5934872"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Put a photosensor in front of object">
            <a:extLst>
              <a:ext uri="{FF2B5EF4-FFF2-40B4-BE49-F238E27FC236}">
                <a16:creationId xmlns:a16="http://schemas.microsoft.com/office/drawing/2014/main" id="{928CF5A4-A3B4-4C73-91C2-0AB150BA11B9}"/>
              </a:ext>
            </a:extLst>
          </p:cNvPr>
          <p:cNvSpPr txBox="1"/>
          <p:nvPr/>
        </p:nvSpPr>
        <p:spPr>
          <a:xfrm>
            <a:off x="292099" y="5679226"/>
            <a:ext cx="8991982"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Two assumptions: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Rays passing through lens center are unaffected.</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48" name="Straight Connector 147">
            <a:extLst>
              <a:ext uri="{FF2B5EF4-FFF2-40B4-BE49-F238E27FC236}">
                <a16:creationId xmlns:a16="http://schemas.microsoft.com/office/drawing/2014/main" id="{5F6DCA00-93BE-4F20-A6FB-E5A6252B0433}"/>
              </a:ext>
            </a:extLst>
          </p:cNvPr>
          <p:cNvCxnSpPr>
            <a:cxnSpLocks/>
          </p:cNvCxnSpPr>
          <p:nvPr/>
        </p:nvCxnSpPr>
        <p:spPr>
          <a:xfrm>
            <a:off x="1623060" y="3628677"/>
            <a:ext cx="7157146"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46C1366-EC2A-494A-A1CE-B9C88DD66BD9}"/>
              </a:ext>
            </a:extLst>
          </p:cNvPr>
          <p:cNvCxnSpPr>
            <a:stCxn id="145" idx="0"/>
            <a:endCxn id="145" idx="2"/>
          </p:cNvCxnSpPr>
          <p:nvPr/>
        </p:nvCxnSpPr>
        <p:spPr>
          <a:xfrm>
            <a:off x="6127973" y="1796433"/>
            <a:ext cx="0" cy="36576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5E242FE-D664-4F99-83BA-63FD4FF12B65}"/>
              </a:ext>
            </a:extLst>
          </p:cNvPr>
          <p:cNvCxnSpPr>
            <a:cxnSpLocks/>
          </p:cNvCxnSpPr>
          <p:nvPr/>
        </p:nvCxnSpPr>
        <p:spPr>
          <a:xfrm>
            <a:off x="1623060" y="1980279"/>
            <a:ext cx="7186711" cy="261574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1469531-7830-46DC-BC7F-005A05A611D6}"/>
              </a:ext>
            </a:extLst>
          </p:cNvPr>
          <p:cNvCxnSpPr>
            <a:cxnSpLocks/>
          </p:cNvCxnSpPr>
          <p:nvPr/>
        </p:nvCxnSpPr>
        <p:spPr>
          <a:xfrm flipH="1">
            <a:off x="1623060" y="2641663"/>
            <a:ext cx="7186711" cy="26157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920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a:extLst>
              <a:ext uri="{FF2B5EF4-FFF2-40B4-BE49-F238E27FC236}">
                <a16:creationId xmlns:a16="http://schemas.microsoft.com/office/drawing/2014/main" id="{782F8BB8-64DF-4735-8D51-C4CA4196FC40}"/>
              </a:ext>
            </a:extLst>
          </p:cNvPr>
          <p:cNvSpPr/>
          <p:nvPr/>
        </p:nvSpPr>
        <p:spPr>
          <a:xfrm>
            <a:off x="6082253" y="1796433"/>
            <a:ext cx="91440" cy="3657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1"/>
          <p:cNvSpPr>
            <a:spLocks noGrp="1"/>
          </p:cNvSpPr>
          <p:nvPr>
            <p:ph type="body" sz="quarter" idx="10"/>
          </p:nvPr>
        </p:nvSpPr>
        <p:spPr/>
        <p:txBody>
          <a:bodyPr/>
          <a:lstStyle/>
          <a:p>
            <a:r>
              <a:rPr lang="en-US" dirty="0"/>
              <a:t>Thin Lens </a:t>
            </a:r>
            <a:r>
              <a:rPr lang="en-US" dirty="0" smtClean="0"/>
              <a:t>Model</a:t>
            </a:r>
            <a:r>
              <a:rPr lang="en-US" dirty="0"/>
              <a:t> </a:t>
            </a:r>
            <a:r>
              <a:rPr lang="en-US" dirty="0" smtClean="0"/>
              <a:t>(Continue)</a:t>
            </a:r>
            <a:endParaRPr lang="en-US" dirty="0"/>
          </a:p>
        </p:txBody>
      </p:sp>
      <p:sp>
        <p:nvSpPr>
          <p:cNvPr id="667" name="Shape 667"/>
          <p:cNvSpPr>
            <a:spLocks noGrp="1"/>
          </p:cNvSpPr>
          <p:nvPr>
            <p:ph type="title" idx="4294967295"/>
          </p:nvPr>
        </p:nvSpPr>
        <p:spPr>
          <a:xfrm>
            <a:off x="0" y="0"/>
            <a:ext cx="12192000" cy="1325563"/>
          </a:xfrm>
          <a:prstGeom prst="rect">
            <a:avLst/>
          </a:prstGeom>
        </p:spPr>
        <p:txBody>
          <a:bodyPr/>
          <a:lstStyle/>
          <a:p>
            <a:pPr algn="ctr"/>
            <a:r>
              <a:rPr lang="en-US"/>
              <a:t>Thin lens model</a:t>
            </a:r>
            <a:endParaRPr dirty="0"/>
          </a:p>
        </p:txBody>
      </p:sp>
      <p:sp>
        <p:nvSpPr>
          <p:cNvPr id="38" name="Put a photosensor in front of object">
            <a:extLst>
              <a:ext uri="{FF2B5EF4-FFF2-40B4-BE49-F238E27FC236}">
                <a16:creationId xmlns:a16="http://schemas.microsoft.com/office/drawing/2014/main" id="{993FA7F9-BACA-42F7-9A6C-2886BDD43ADD}"/>
              </a:ext>
            </a:extLst>
          </p:cNvPr>
          <p:cNvSpPr txBox="1"/>
          <p:nvPr/>
        </p:nvSpPr>
        <p:spPr>
          <a:xfrm>
            <a:off x="507091" y="1089588"/>
            <a:ext cx="7874909"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Simplification of geometric optics for well-designed lenses.</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7" name="Put a photosensor in front of object">
            <a:extLst>
              <a:ext uri="{FF2B5EF4-FFF2-40B4-BE49-F238E27FC236}">
                <a16:creationId xmlns:a16="http://schemas.microsoft.com/office/drawing/2014/main" id="{928CF5A4-A3B4-4C73-91C2-0AB150BA11B9}"/>
              </a:ext>
            </a:extLst>
          </p:cNvPr>
          <p:cNvSpPr txBox="1"/>
          <p:nvPr/>
        </p:nvSpPr>
        <p:spPr>
          <a:xfrm>
            <a:off x="292099" y="5679226"/>
            <a:ext cx="8991982"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Two assumptions: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Rays passing through lens center are unaffected.</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Parallel rays converge to a single point located on focal plane.</a:t>
            </a:r>
          </a:p>
        </p:txBody>
      </p:sp>
      <p:cxnSp>
        <p:nvCxnSpPr>
          <p:cNvPr id="148" name="Straight Connector 147">
            <a:extLst>
              <a:ext uri="{FF2B5EF4-FFF2-40B4-BE49-F238E27FC236}">
                <a16:creationId xmlns:a16="http://schemas.microsoft.com/office/drawing/2014/main" id="{5F6DCA00-93BE-4F20-A6FB-E5A6252B0433}"/>
              </a:ext>
            </a:extLst>
          </p:cNvPr>
          <p:cNvCxnSpPr>
            <a:cxnSpLocks/>
          </p:cNvCxnSpPr>
          <p:nvPr/>
        </p:nvCxnSpPr>
        <p:spPr>
          <a:xfrm>
            <a:off x="1623060" y="3628677"/>
            <a:ext cx="7157146"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46C1366-EC2A-494A-A1CE-B9C88DD66BD9}"/>
              </a:ext>
            </a:extLst>
          </p:cNvPr>
          <p:cNvCxnSpPr>
            <a:stCxn id="145" idx="0"/>
            <a:endCxn id="145" idx="2"/>
          </p:cNvCxnSpPr>
          <p:nvPr/>
        </p:nvCxnSpPr>
        <p:spPr>
          <a:xfrm>
            <a:off x="6127973" y="1796433"/>
            <a:ext cx="0" cy="36576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Put a photosensor in front of object">
            <a:extLst>
              <a:ext uri="{FF2B5EF4-FFF2-40B4-BE49-F238E27FC236}">
                <a16:creationId xmlns:a16="http://schemas.microsoft.com/office/drawing/2014/main" id="{DCF719DB-3CDC-4180-8C33-33DCF02F58F7}"/>
              </a:ext>
            </a:extLst>
          </p:cNvPr>
          <p:cNvSpPr txBox="1"/>
          <p:nvPr/>
        </p:nvSpPr>
        <p:spPr>
          <a:xfrm>
            <a:off x="5923875" y="5502839"/>
            <a:ext cx="2124999"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focal length f</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2" name="Straight Arrow Connector 11">
            <a:extLst>
              <a:ext uri="{FF2B5EF4-FFF2-40B4-BE49-F238E27FC236}">
                <a16:creationId xmlns:a16="http://schemas.microsoft.com/office/drawing/2014/main" id="{CA31FFEE-CB3A-46AE-8605-1D40CC557F72}"/>
              </a:ext>
            </a:extLst>
          </p:cNvPr>
          <p:cNvCxnSpPr>
            <a:cxnSpLocks/>
          </p:cNvCxnSpPr>
          <p:nvPr/>
        </p:nvCxnSpPr>
        <p:spPr>
          <a:xfrm>
            <a:off x="6222851" y="5477499"/>
            <a:ext cx="1527048"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BC228FA-C803-4778-8976-3732B2DF9596}"/>
              </a:ext>
            </a:extLst>
          </p:cNvPr>
          <p:cNvCxnSpPr>
            <a:cxnSpLocks/>
          </p:cNvCxnSpPr>
          <p:nvPr/>
        </p:nvCxnSpPr>
        <p:spPr>
          <a:xfrm>
            <a:off x="7777315" y="1796433"/>
            <a:ext cx="0" cy="36576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8DE4F0-9A28-47DC-8C31-5FBA1EF9566F}"/>
              </a:ext>
            </a:extLst>
          </p:cNvPr>
          <p:cNvCxnSpPr>
            <a:cxnSpLocks/>
          </p:cNvCxnSpPr>
          <p:nvPr/>
        </p:nvCxnSpPr>
        <p:spPr>
          <a:xfrm>
            <a:off x="1623060" y="3397619"/>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B624B1-FDF4-448D-890E-0DD22D84F4B6}"/>
              </a:ext>
            </a:extLst>
          </p:cNvPr>
          <p:cNvCxnSpPr>
            <a:cxnSpLocks/>
          </p:cNvCxnSpPr>
          <p:nvPr/>
        </p:nvCxnSpPr>
        <p:spPr>
          <a:xfrm>
            <a:off x="1623060" y="3166561"/>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F6B254-3D81-4D05-B90B-FD7DC0407B63}"/>
              </a:ext>
            </a:extLst>
          </p:cNvPr>
          <p:cNvCxnSpPr>
            <a:cxnSpLocks/>
          </p:cNvCxnSpPr>
          <p:nvPr/>
        </p:nvCxnSpPr>
        <p:spPr>
          <a:xfrm>
            <a:off x="1623060" y="2935503"/>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2484E7-CA9D-4BBF-859F-D7B83714CAE8}"/>
              </a:ext>
            </a:extLst>
          </p:cNvPr>
          <p:cNvCxnSpPr>
            <a:cxnSpLocks/>
          </p:cNvCxnSpPr>
          <p:nvPr/>
        </p:nvCxnSpPr>
        <p:spPr>
          <a:xfrm>
            <a:off x="1623060" y="2699283"/>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2C590-6516-4592-B72E-B715639130B6}"/>
              </a:ext>
            </a:extLst>
          </p:cNvPr>
          <p:cNvCxnSpPr>
            <a:cxnSpLocks/>
          </p:cNvCxnSpPr>
          <p:nvPr/>
        </p:nvCxnSpPr>
        <p:spPr>
          <a:xfrm>
            <a:off x="1623060" y="2463063"/>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E43F7-2812-4974-AAC6-EE8071936377}"/>
              </a:ext>
            </a:extLst>
          </p:cNvPr>
          <p:cNvCxnSpPr>
            <a:cxnSpLocks/>
          </p:cNvCxnSpPr>
          <p:nvPr/>
        </p:nvCxnSpPr>
        <p:spPr>
          <a:xfrm>
            <a:off x="1623060" y="2226843"/>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448D00-33BF-4DB1-9460-289DFDF10BE0}"/>
              </a:ext>
            </a:extLst>
          </p:cNvPr>
          <p:cNvCxnSpPr>
            <a:cxnSpLocks/>
          </p:cNvCxnSpPr>
          <p:nvPr/>
        </p:nvCxnSpPr>
        <p:spPr>
          <a:xfrm>
            <a:off x="1623060" y="5030757"/>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FDAA88-61DA-433E-A63A-7ECB68B2ED3C}"/>
              </a:ext>
            </a:extLst>
          </p:cNvPr>
          <p:cNvCxnSpPr>
            <a:cxnSpLocks/>
          </p:cNvCxnSpPr>
          <p:nvPr/>
        </p:nvCxnSpPr>
        <p:spPr>
          <a:xfrm>
            <a:off x="1623060" y="4799699"/>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AC64E5B-E4D1-431C-8503-E007117AC476}"/>
              </a:ext>
            </a:extLst>
          </p:cNvPr>
          <p:cNvCxnSpPr>
            <a:cxnSpLocks/>
          </p:cNvCxnSpPr>
          <p:nvPr/>
        </p:nvCxnSpPr>
        <p:spPr>
          <a:xfrm>
            <a:off x="1623060" y="4568641"/>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60E4ADB-CC66-4DCA-A63F-A6A0E42C8DBB}"/>
              </a:ext>
            </a:extLst>
          </p:cNvPr>
          <p:cNvCxnSpPr>
            <a:cxnSpLocks/>
          </p:cNvCxnSpPr>
          <p:nvPr/>
        </p:nvCxnSpPr>
        <p:spPr>
          <a:xfrm>
            <a:off x="1623060" y="4337583"/>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1D79AF5-AE4B-45ED-A552-97B3016CEC0A}"/>
              </a:ext>
            </a:extLst>
          </p:cNvPr>
          <p:cNvCxnSpPr>
            <a:cxnSpLocks/>
          </p:cNvCxnSpPr>
          <p:nvPr/>
        </p:nvCxnSpPr>
        <p:spPr>
          <a:xfrm>
            <a:off x="1623060" y="4101363"/>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18920D-C466-4D50-B181-EDC8B28DB277}"/>
              </a:ext>
            </a:extLst>
          </p:cNvPr>
          <p:cNvCxnSpPr>
            <a:cxnSpLocks/>
          </p:cNvCxnSpPr>
          <p:nvPr/>
        </p:nvCxnSpPr>
        <p:spPr>
          <a:xfrm>
            <a:off x="1623060" y="3865143"/>
            <a:ext cx="4504913"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131E967A-F44A-4F35-AF56-CEAA63BCC0F3}"/>
              </a:ext>
            </a:extLst>
          </p:cNvPr>
          <p:cNvGrpSpPr/>
          <p:nvPr/>
        </p:nvGrpSpPr>
        <p:grpSpPr>
          <a:xfrm>
            <a:off x="6125621" y="2226843"/>
            <a:ext cx="2662679" cy="2252567"/>
            <a:chOff x="6125621" y="2226843"/>
            <a:chExt cx="2662679" cy="2252567"/>
          </a:xfrm>
        </p:grpSpPr>
        <p:cxnSp>
          <p:nvCxnSpPr>
            <p:cNvPr id="35" name="Straight Connector 34">
              <a:extLst>
                <a:ext uri="{FF2B5EF4-FFF2-40B4-BE49-F238E27FC236}">
                  <a16:creationId xmlns:a16="http://schemas.microsoft.com/office/drawing/2014/main" id="{1B2A7F6D-3949-4AF9-A71C-78C194F44AC9}"/>
                </a:ext>
              </a:extLst>
            </p:cNvPr>
            <p:cNvCxnSpPr>
              <a:cxnSpLocks/>
            </p:cNvCxnSpPr>
            <p:nvPr/>
          </p:nvCxnSpPr>
          <p:spPr>
            <a:xfrm>
              <a:off x="6129543" y="2226843"/>
              <a:ext cx="2654279" cy="2252567"/>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E21A1D2-DE0F-4457-BE4E-EE4B5537A536}"/>
                </a:ext>
              </a:extLst>
            </p:cNvPr>
            <p:cNvCxnSpPr>
              <a:cxnSpLocks/>
            </p:cNvCxnSpPr>
            <p:nvPr/>
          </p:nvCxnSpPr>
          <p:spPr>
            <a:xfrm>
              <a:off x="6129543" y="2451838"/>
              <a:ext cx="2654295" cy="189015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7D0DF6-CDC0-4918-A7FF-CB618EF7F8B9}"/>
                </a:ext>
              </a:extLst>
            </p:cNvPr>
            <p:cNvCxnSpPr>
              <a:cxnSpLocks/>
            </p:cNvCxnSpPr>
            <p:nvPr/>
          </p:nvCxnSpPr>
          <p:spPr>
            <a:xfrm>
              <a:off x="6126404" y="2694121"/>
              <a:ext cx="2658627" cy="1511611"/>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90F8732-7584-45D6-8321-2F104016CD82}"/>
                </a:ext>
              </a:extLst>
            </p:cNvPr>
            <p:cNvCxnSpPr>
              <a:cxnSpLocks/>
            </p:cNvCxnSpPr>
            <p:nvPr/>
          </p:nvCxnSpPr>
          <p:spPr>
            <a:xfrm>
              <a:off x="6126404" y="2935503"/>
              <a:ext cx="2657418" cy="112806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485A66-0CE8-4E5D-A3B1-2AE1CC1068D3}"/>
                </a:ext>
              </a:extLst>
            </p:cNvPr>
            <p:cNvCxnSpPr>
              <a:cxnSpLocks/>
            </p:cNvCxnSpPr>
            <p:nvPr/>
          </p:nvCxnSpPr>
          <p:spPr>
            <a:xfrm>
              <a:off x="6125621" y="3164494"/>
              <a:ext cx="2662679" cy="754913"/>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ED146D3-561B-4851-A519-DD67DB71BB19}"/>
                </a:ext>
              </a:extLst>
            </p:cNvPr>
            <p:cNvCxnSpPr>
              <a:cxnSpLocks/>
            </p:cNvCxnSpPr>
            <p:nvPr/>
          </p:nvCxnSpPr>
          <p:spPr>
            <a:xfrm>
              <a:off x="6125621" y="3397619"/>
              <a:ext cx="2658201" cy="3746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C2A035D-68F7-4DC1-A6D9-02E801B1548C}"/>
              </a:ext>
            </a:extLst>
          </p:cNvPr>
          <p:cNvGrpSpPr/>
          <p:nvPr/>
        </p:nvGrpSpPr>
        <p:grpSpPr>
          <a:xfrm flipV="1">
            <a:off x="6126480" y="2784980"/>
            <a:ext cx="2662679" cy="2252567"/>
            <a:chOff x="6125621" y="2226843"/>
            <a:chExt cx="2662679" cy="2252567"/>
          </a:xfrm>
        </p:grpSpPr>
        <p:cxnSp>
          <p:nvCxnSpPr>
            <p:cNvPr id="62" name="Straight Connector 61">
              <a:extLst>
                <a:ext uri="{FF2B5EF4-FFF2-40B4-BE49-F238E27FC236}">
                  <a16:creationId xmlns:a16="http://schemas.microsoft.com/office/drawing/2014/main" id="{C65E4001-E740-4121-B472-8E2D670D01C5}"/>
                </a:ext>
              </a:extLst>
            </p:cNvPr>
            <p:cNvCxnSpPr>
              <a:cxnSpLocks/>
            </p:cNvCxnSpPr>
            <p:nvPr/>
          </p:nvCxnSpPr>
          <p:spPr>
            <a:xfrm>
              <a:off x="6129543" y="2226843"/>
              <a:ext cx="2654279" cy="2252567"/>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492AB94-F190-44E4-89CD-DCBB0675A0BD}"/>
                </a:ext>
              </a:extLst>
            </p:cNvPr>
            <p:cNvCxnSpPr>
              <a:cxnSpLocks/>
            </p:cNvCxnSpPr>
            <p:nvPr/>
          </p:nvCxnSpPr>
          <p:spPr>
            <a:xfrm>
              <a:off x="6129543" y="2451838"/>
              <a:ext cx="2654295" cy="189015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7FD579-29B5-4D0C-B401-99FE71DF4474}"/>
                </a:ext>
              </a:extLst>
            </p:cNvPr>
            <p:cNvCxnSpPr>
              <a:cxnSpLocks/>
            </p:cNvCxnSpPr>
            <p:nvPr/>
          </p:nvCxnSpPr>
          <p:spPr>
            <a:xfrm>
              <a:off x="6126404" y="2694121"/>
              <a:ext cx="2658627" cy="1511611"/>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C73FAAD-DF06-4740-B2C3-64BEE7A8EBFB}"/>
                </a:ext>
              </a:extLst>
            </p:cNvPr>
            <p:cNvCxnSpPr>
              <a:cxnSpLocks/>
            </p:cNvCxnSpPr>
            <p:nvPr/>
          </p:nvCxnSpPr>
          <p:spPr>
            <a:xfrm>
              <a:off x="6126404" y="2935503"/>
              <a:ext cx="2657418" cy="112806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91310F2-9D5B-4EDE-BA23-4CC2B0D898D0}"/>
                </a:ext>
              </a:extLst>
            </p:cNvPr>
            <p:cNvCxnSpPr>
              <a:cxnSpLocks/>
            </p:cNvCxnSpPr>
            <p:nvPr/>
          </p:nvCxnSpPr>
          <p:spPr>
            <a:xfrm>
              <a:off x="6125621" y="3164494"/>
              <a:ext cx="2662679" cy="754913"/>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689734-6E93-4169-979C-35FC9EAFEFA2}"/>
                </a:ext>
              </a:extLst>
            </p:cNvPr>
            <p:cNvCxnSpPr>
              <a:cxnSpLocks/>
            </p:cNvCxnSpPr>
            <p:nvPr/>
          </p:nvCxnSpPr>
          <p:spPr>
            <a:xfrm>
              <a:off x="6125621" y="3397619"/>
              <a:ext cx="2658201" cy="374625"/>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BCAD6FED-D5BC-45A1-A3A0-9B1F758AC293}"/>
              </a:ext>
            </a:extLst>
          </p:cNvPr>
          <p:cNvSpPr/>
          <p:nvPr/>
        </p:nvSpPr>
        <p:spPr>
          <a:xfrm>
            <a:off x="5934872"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55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Replace the Pinhole with Lens</a:t>
            </a:r>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1310615" y="1796433"/>
            <a:ext cx="9570771" cy="3662821"/>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2" y="2151763"/>
              <a:ext cx="3228785" cy="3124078"/>
              <a:chOff x="3716332" y="1863712"/>
              <a:chExt cx="6302188" cy="3124078"/>
            </a:xfrm>
          </p:grpSpPr>
          <p:sp>
            <p:nvSpPr>
              <p:cNvPr id="146" name="Line">
                <a:extLst>
                  <a:ext uri="{FF2B5EF4-FFF2-40B4-BE49-F238E27FC236}">
                    <a16:creationId xmlns:a16="http://schemas.microsoft.com/office/drawing/2014/main" id="{C7F3D883-8CFF-4819-A763-EF07D8FE36D8}"/>
                  </a:ext>
                </a:extLst>
              </p:cNvPr>
              <p:cNvSpPr/>
              <p:nvPr/>
            </p:nvSpPr>
            <p:spPr>
              <a:xfrm>
                <a:off x="3716336" y="4979354"/>
                <a:ext cx="6302183" cy="0"/>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a:extLst>
                  <a:ext uri="{FF2B5EF4-FFF2-40B4-BE49-F238E27FC236}">
                    <a16:creationId xmlns:a16="http://schemas.microsoft.com/office/drawing/2014/main" id="{7618E39D-CAC2-46AB-9C1D-9D2F6411EEDD}"/>
                  </a:ext>
                </a:extLst>
              </p:cNvPr>
              <p:cNvSpPr/>
              <p:nvPr/>
            </p:nvSpPr>
            <p:spPr>
              <a:xfrm>
                <a:off x="3848100" y="1867380"/>
                <a:ext cx="6170420" cy="3111974"/>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0" y="1867378"/>
                <a:ext cx="6170420" cy="2705575"/>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0" y="1867377"/>
                <a:ext cx="6170420" cy="233517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0" y="1867375"/>
                <a:ext cx="6170420" cy="1909443"/>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0" y="1863712"/>
                <a:ext cx="6170420" cy="150313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0" y="1875820"/>
                <a:ext cx="6170420" cy="1084624"/>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Line">
                <a:extLst>
                  <a:ext uri="{FF2B5EF4-FFF2-40B4-BE49-F238E27FC236}">
                    <a16:creationId xmlns:a16="http://schemas.microsoft.com/office/drawing/2014/main" id="{A139021A-717B-45DE-99BE-28F820622824}"/>
                  </a:ext>
                </a:extLst>
              </p:cNvPr>
              <p:cNvSpPr/>
              <p:nvPr/>
            </p:nvSpPr>
            <p:spPr>
              <a:xfrm>
                <a:off x="3848099" y="1875819"/>
                <a:ext cx="6170421" cy="669588"/>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5" y="4182303"/>
                <a:ext cx="6302184" cy="79102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Line">
                <a:extLst>
                  <a:ext uri="{FF2B5EF4-FFF2-40B4-BE49-F238E27FC236}">
                    <a16:creationId xmlns:a16="http://schemas.microsoft.com/office/drawing/2014/main" id="{B0CCBA55-2A82-4910-9A2B-E64A7D90C47B}"/>
                  </a:ext>
                </a:extLst>
              </p:cNvPr>
              <p:cNvSpPr/>
              <p:nvPr/>
            </p:nvSpPr>
            <p:spPr>
              <a:xfrm flipV="1">
                <a:off x="3716334" y="3777787"/>
                <a:ext cx="6302185" cy="1195537"/>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Line">
                <a:extLst>
                  <a:ext uri="{FF2B5EF4-FFF2-40B4-BE49-F238E27FC236}">
                    <a16:creationId xmlns:a16="http://schemas.microsoft.com/office/drawing/2014/main" id="{7608D261-E963-436B-AE05-9E20660BB5BB}"/>
                  </a:ext>
                </a:extLst>
              </p:cNvPr>
              <p:cNvSpPr/>
              <p:nvPr/>
            </p:nvSpPr>
            <p:spPr>
              <a:xfrm flipV="1">
                <a:off x="3716334" y="3359415"/>
                <a:ext cx="6302185" cy="1620907"/>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3228785" cy="3124078"/>
              <a:chOff x="3716332" y="1863712"/>
              <a:chExt cx="6302188" cy="3124078"/>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a:extLst>
                  <a:ext uri="{FF2B5EF4-FFF2-40B4-BE49-F238E27FC236}">
                    <a16:creationId xmlns:a16="http://schemas.microsoft.com/office/drawing/2014/main" id="{9CB6ACDC-9522-4465-8CE1-B8F6B66B1809}"/>
                  </a:ext>
                </a:extLst>
              </p:cNvPr>
              <p:cNvSpPr/>
              <p:nvPr/>
            </p:nvSpPr>
            <p:spPr>
              <a:xfrm>
                <a:off x="3848100" y="1867375"/>
                <a:ext cx="6170420" cy="1909443"/>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5" y="4182303"/>
                <a:ext cx="6302184" cy="79102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a:extLst>
                  <a:ext uri="{FF2B5EF4-FFF2-40B4-BE49-F238E27FC236}">
                    <a16:creationId xmlns:a16="http://schemas.microsoft.com/office/drawing/2014/main" id="{2A9798BA-2864-4226-B78F-219D6CFAE8A0}"/>
                  </a:ext>
                </a:extLst>
              </p:cNvPr>
              <p:cNvSpPr/>
              <p:nvPr/>
            </p:nvSpPr>
            <p:spPr>
              <a:xfrm flipV="1">
                <a:off x="3716334" y="3777787"/>
                <a:ext cx="6302185" cy="1195537"/>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3359415"/>
                <a:ext cx="6302185" cy="1620907"/>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extLst/>
            </a:blip>
            <a:stretch>
              <a:fillRect/>
            </a:stretch>
          </p:blipFill>
          <p:spPr>
            <a:xfrm flipH="1" flipV="1">
              <a:off x="8465371" y="1803321"/>
              <a:ext cx="3187439" cy="3655933"/>
            </a:xfrm>
            <a:prstGeom prst="rect">
              <a:avLst/>
            </a:prstGeom>
            <a:ln w="12700">
              <a:miter lim="400000"/>
            </a:ln>
          </p:spPr>
        </p:pic>
      </p:grpSp>
      <p:sp>
        <p:nvSpPr>
          <p:cNvPr id="68" name="Put a photosensor in front of object">
            <a:extLst>
              <a:ext uri="{FF2B5EF4-FFF2-40B4-BE49-F238E27FC236}">
                <a16:creationId xmlns:a16="http://schemas.microsoft.com/office/drawing/2014/main" id="{E953CE0E-4F53-4F61-8500-7D8C95735472}"/>
              </a:ext>
            </a:extLst>
          </p:cNvPr>
          <p:cNvSpPr txBox="1"/>
          <p:nvPr/>
        </p:nvSpPr>
        <p:spPr>
          <a:xfrm>
            <a:off x="6683433" y="5886827"/>
            <a:ext cx="4817810"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How does this mapping work exactly?</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0" name="Put a photosensor in front of object">
            <a:extLst>
              <a:ext uri="{FF2B5EF4-FFF2-40B4-BE49-F238E27FC236}">
                <a16:creationId xmlns:a16="http://schemas.microsoft.com/office/drawing/2014/main" id="{3CAE1575-F9AE-4F9A-9FFE-4D305088D1A4}"/>
              </a:ext>
            </a:extLst>
          </p:cNvPr>
          <p:cNvSpPr txBox="1"/>
          <p:nvPr/>
        </p:nvSpPr>
        <p:spPr>
          <a:xfrm>
            <a:off x="292100" y="5706580"/>
            <a:ext cx="4928294"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Lenses map “bundles” of rays from points on the scene to the sensor.</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736157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The lens camera</a:t>
            </a:r>
            <a:endParaRPr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1310615" y="1796433"/>
            <a:ext cx="9570771" cy="3662821"/>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extLst/>
            </a:blip>
            <a:stretch>
              <a:fillRect/>
            </a:stretch>
          </p:blipFill>
          <p:spPr>
            <a:xfrm flipH="1" flipV="1">
              <a:off x="8465371" y="1803321"/>
              <a:ext cx="3187439" cy="3655933"/>
            </a:xfrm>
            <a:prstGeom prst="rect">
              <a:avLst/>
            </a:prstGeom>
            <a:ln w="12700">
              <a:miter lim="400000"/>
            </a:ln>
          </p:spPr>
        </p:pic>
      </p:grpSp>
      <p:sp>
        <p:nvSpPr>
          <p:cNvPr id="66" name="Text Placeholder 2"/>
          <p:cNvSpPr>
            <a:spLocks noGrp="1"/>
          </p:cNvSpPr>
          <p:nvPr>
            <p:ph type="body" sz="quarter" idx="10"/>
          </p:nvPr>
        </p:nvSpPr>
        <p:spPr>
          <a:xfrm>
            <a:off x="241300" y="6646"/>
            <a:ext cx="11696700" cy="783931"/>
          </a:xfrm>
        </p:spPr>
        <p:txBody>
          <a:bodyPr/>
          <a:lstStyle/>
          <a:p>
            <a:r>
              <a:rPr lang="en-US" dirty="0" smtClean="0"/>
              <a:t>Difference Between Lens and Pinhole Cameras</a:t>
            </a:r>
            <a:endParaRPr lang="en-US" dirty="0"/>
          </a:p>
        </p:txBody>
      </p:sp>
    </p:spTree>
    <p:extLst>
      <p:ext uri="{BB962C8B-B14F-4D97-AF65-F5344CB8AC3E}">
        <p14:creationId xmlns:p14="http://schemas.microsoft.com/office/powerpoint/2010/main" val="55877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Pinhole Camera</a:t>
            </a:r>
            <a:endParaRPr lang="en-US" dirty="0"/>
          </a:p>
        </p:txBody>
      </p:sp>
      <p:grpSp>
        <p:nvGrpSpPr>
          <p:cNvPr id="3" name="Group 2">
            <a:extLst>
              <a:ext uri="{FF2B5EF4-FFF2-40B4-BE49-F238E27FC236}">
                <a16:creationId xmlns:a16="http://schemas.microsoft.com/office/drawing/2014/main" id="{520AE521-FAEE-4DCF-B949-27F29CC86F3F}"/>
              </a:ext>
            </a:extLst>
          </p:cNvPr>
          <p:cNvGrpSpPr/>
          <p:nvPr/>
        </p:nvGrpSpPr>
        <p:grpSpPr>
          <a:xfrm>
            <a:off x="1310615" y="1787288"/>
            <a:ext cx="9570771" cy="3671966"/>
            <a:chOff x="1310615" y="1787288"/>
            <a:chExt cx="9570771" cy="3671966"/>
          </a:xfrm>
        </p:grpSpPr>
        <p:sp>
          <p:nvSpPr>
            <p:cNvPr id="146" name="Line">
              <a:extLst>
                <a:ext uri="{FF2B5EF4-FFF2-40B4-BE49-F238E27FC236}">
                  <a16:creationId xmlns:a16="http://schemas.microsoft.com/office/drawing/2014/main" id="{C7F3D883-8CFF-4819-A763-EF07D8FE36D8}"/>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a:extLst>
                <a:ext uri="{FF2B5EF4-FFF2-40B4-BE49-F238E27FC236}">
                  <a16:creationId xmlns:a16="http://schemas.microsoft.com/office/drawing/2014/main" id="{6C6AA505-87EA-44FC-BF57-AA54152DEF41}"/>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a:extLst>
                <a:ext uri="{FF2B5EF4-FFF2-40B4-BE49-F238E27FC236}">
                  <a16:creationId xmlns:a16="http://schemas.microsoft.com/office/drawing/2014/main" id="{40190299-5B12-4390-BBDB-D1CB1D39176D}"/>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a:extLst>
                <a:ext uri="{FF2B5EF4-FFF2-40B4-BE49-F238E27FC236}">
                  <a16:creationId xmlns:a16="http://schemas.microsoft.com/office/drawing/2014/main" id="{01F55694-37FC-463B-9EBF-724377D9D43B}"/>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a:extLst>
                <a:ext uri="{FF2B5EF4-FFF2-40B4-BE49-F238E27FC236}">
                  <a16:creationId xmlns:a16="http://schemas.microsoft.com/office/drawing/2014/main" id="{276D8D55-6AD9-4911-8FF5-7DBFD79F304D}"/>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ine">
              <a:extLst>
                <a:ext uri="{FF2B5EF4-FFF2-40B4-BE49-F238E27FC236}">
                  <a16:creationId xmlns:a16="http://schemas.microsoft.com/office/drawing/2014/main" id="{70A04765-4F4E-49A1-8CC6-B5A952D7F5F7}"/>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Line">
              <a:extLst>
                <a:ext uri="{FF2B5EF4-FFF2-40B4-BE49-F238E27FC236}">
                  <a16:creationId xmlns:a16="http://schemas.microsoft.com/office/drawing/2014/main" id="{A139021A-717B-45DE-99BE-28F820622824}"/>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ine">
              <a:extLst>
                <a:ext uri="{FF2B5EF4-FFF2-40B4-BE49-F238E27FC236}">
                  <a16:creationId xmlns:a16="http://schemas.microsoft.com/office/drawing/2014/main" id="{C23E77AF-47E0-47B1-909D-9FCAAF9EFA93}"/>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Line">
              <a:extLst>
                <a:ext uri="{FF2B5EF4-FFF2-40B4-BE49-F238E27FC236}">
                  <a16:creationId xmlns:a16="http://schemas.microsoft.com/office/drawing/2014/main" id="{C5DDAB91-AEC9-4769-83FA-7A40E514E33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a:extLst>
                <a:ext uri="{FF2B5EF4-FFF2-40B4-BE49-F238E27FC236}">
                  <a16:creationId xmlns:a16="http://schemas.microsoft.com/office/drawing/2014/main" id="{BAD10D18-EF7A-44CA-A0B9-B94CC588A551}"/>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a:extLst>
                <a:ext uri="{FF2B5EF4-FFF2-40B4-BE49-F238E27FC236}">
                  <a16:creationId xmlns:a16="http://schemas.microsoft.com/office/drawing/2014/main" id="{01B1AFB2-43CC-43DD-AB6E-5502C16BEA0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a:extLst>
                <a:ext uri="{FF2B5EF4-FFF2-40B4-BE49-F238E27FC236}">
                  <a16:creationId xmlns:a16="http://schemas.microsoft.com/office/drawing/2014/main" id="{FF560E62-78A8-4D33-97FC-A94BF798A318}"/>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Line">
              <a:extLst>
                <a:ext uri="{FF2B5EF4-FFF2-40B4-BE49-F238E27FC236}">
                  <a16:creationId xmlns:a16="http://schemas.microsoft.com/office/drawing/2014/main" id="{9B406B2D-9607-4295-B661-3557CE7EB756}"/>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a:extLst>
                <a:ext uri="{FF2B5EF4-FFF2-40B4-BE49-F238E27FC236}">
                  <a16:creationId xmlns:a16="http://schemas.microsoft.com/office/drawing/2014/main" id="{D8D854F8-5C80-4F07-A353-CE638E800C5A}"/>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a:extLst>
                <a:ext uri="{FF2B5EF4-FFF2-40B4-BE49-F238E27FC236}">
                  <a16:creationId xmlns:a16="http://schemas.microsoft.com/office/drawing/2014/main" id="{A66A1EDC-8B13-4066-8145-7C1BB1BF674E}"/>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a:extLst>
                <a:ext uri="{FF2B5EF4-FFF2-40B4-BE49-F238E27FC236}">
                  <a16:creationId xmlns:a16="http://schemas.microsoft.com/office/drawing/2014/main" id="{80AC4938-7A8B-41CD-916A-5BB1A3B45FE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a:extLst>
                <a:ext uri="{FF2B5EF4-FFF2-40B4-BE49-F238E27FC236}">
                  <a16:creationId xmlns:a16="http://schemas.microsoft.com/office/drawing/2014/main" id="{9CB6ACDC-9522-4465-8CE1-B8F6B66B1809}"/>
                </a:ext>
              </a:extLst>
            </p:cNvPr>
            <p:cNvSpPr/>
            <p:nvPr/>
          </p:nvSpPr>
          <p:spPr>
            <a:xfrm>
              <a:off x="3012416" y="1867375"/>
              <a:ext cx="6271665" cy="3460331"/>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a:extLst>
                <a:ext uri="{FF2B5EF4-FFF2-40B4-BE49-F238E27FC236}">
                  <a16:creationId xmlns:a16="http://schemas.microsoft.com/office/drawing/2014/main" id="{165133FB-FA7D-43EC-BA91-DBC77857EF81}"/>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a:extLst>
                <a:ext uri="{FF2B5EF4-FFF2-40B4-BE49-F238E27FC236}">
                  <a16:creationId xmlns:a16="http://schemas.microsoft.com/office/drawing/2014/main" id="{F3A726F6-6292-44F1-A257-73F2FA1DD3F7}"/>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a:extLst>
                <a:ext uri="{FF2B5EF4-FFF2-40B4-BE49-F238E27FC236}">
                  <a16:creationId xmlns:a16="http://schemas.microsoft.com/office/drawing/2014/main" id="{1FA1FC63-7513-480B-945B-774476DB82A4}"/>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1310615" y="1799101"/>
              <a:ext cx="3187439" cy="3655933"/>
            </a:xfrm>
            <a:prstGeom prst="rect">
              <a:avLst/>
            </a:prstGeom>
            <a:ln w="12700">
              <a:miter lim="400000"/>
            </a:ln>
          </p:spPr>
        </p:pic>
        <p:grpSp>
          <p:nvGrpSpPr>
            <p:cNvPr id="78" name="Group 77">
              <a:extLst>
                <a:ext uri="{FF2B5EF4-FFF2-40B4-BE49-F238E27FC236}">
                  <a16:creationId xmlns:a16="http://schemas.microsoft.com/office/drawing/2014/main" id="{CE111563-E04D-43BC-96DB-7CE5F8876E4D}"/>
                </a:ext>
              </a:extLst>
            </p:cNvPr>
            <p:cNvGrpSpPr/>
            <p:nvPr/>
          </p:nvGrpSpPr>
          <p:grpSpPr>
            <a:xfrm>
              <a:off x="6082253"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extLst/>
            </a:blip>
            <a:stretch>
              <a:fillRect/>
            </a:stretch>
          </p:blipFill>
          <p:spPr>
            <a:xfrm flipH="1" flipV="1">
              <a:off x="7693947" y="1803321"/>
              <a:ext cx="3187439" cy="3655933"/>
            </a:xfrm>
            <a:prstGeom prst="rect">
              <a:avLst/>
            </a:prstGeom>
            <a:ln w="12700">
              <a:miter lim="400000"/>
            </a:ln>
          </p:spPr>
        </p:pic>
        <p:grpSp>
          <p:nvGrpSpPr>
            <p:cNvPr id="71" name="Group 70">
              <a:extLst>
                <a:ext uri="{FF2B5EF4-FFF2-40B4-BE49-F238E27FC236}">
                  <a16:creationId xmlns:a16="http://schemas.microsoft.com/office/drawing/2014/main" id="{0E798A9F-0730-47C0-B4F2-D852B7695EEC}"/>
                </a:ext>
              </a:extLst>
            </p:cNvPr>
            <p:cNvGrpSpPr/>
            <p:nvPr/>
          </p:nvGrpSpPr>
          <p:grpSpPr>
            <a:xfrm>
              <a:off x="6082251" y="1787288"/>
              <a:ext cx="91440" cy="3657600"/>
              <a:chOff x="8293100" y="2546350"/>
              <a:chExt cx="127000" cy="3429000"/>
            </a:xfrm>
            <a:solidFill>
              <a:schemeClr val="tx1"/>
            </a:solidFill>
          </p:grpSpPr>
          <p:sp>
            <p:nvSpPr>
              <p:cNvPr id="72" name="Rectangle 71">
                <a:extLst>
                  <a:ext uri="{FF2B5EF4-FFF2-40B4-BE49-F238E27FC236}">
                    <a16:creationId xmlns:a16="http://schemas.microsoft.com/office/drawing/2014/main" id="{20BCA878-C368-42F3-A266-79AB023F5012}"/>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3FB244-2D24-47EF-B30A-45866BF2A4A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90F3D7D-ABBE-4F0A-8954-9253CD6D2F2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D938D93-70AB-42E6-B2F5-9EAA6324136D}"/>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786B883-A982-41F2-BE3A-EF4A9EF68A0F}"/>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D6E1800-AF10-4D61-986E-24A79C3A1FB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0F0F795E-6FA8-4E8B-A30E-34FE9D226BD0}"/>
                  </a:ext>
                </a:extLst>
              </p:cNvPr>
              <p:cNvGrpSpPr/>
              <p:nvPr/>
            </p:nvGrpSpPr>
            <p:grpSpPr>
              <a:xfrm>
                <a:off x="8293100" y="3308350"/>
                <a:ext cx="127000" cy="762000"/>
                <a:chOff x="8445500" y="2698750"/>
                <a:chExt cx="127000" cy="762000"/>
              </a:xfrm>
              <a:grpFill/>
            </p:grpSpPr>
            <p:sp>
              <p:nvSpPr>
                <p:cNvPr id="138" name="Rectangle 137">
                  <a:extLst>
                    <a:ext uri="{FF2B5EF4-FFF2-40B4-BE49-F238E27FC236}">
                      <a16:creationId xmlns:a16="http://schemas.microsoft.com/office/drawing/2014/main" id="{3070F89D-9F52-49BF-971F-6506C0AE4CC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562C250-8730-42F1-84E2-53E7BEC1974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422783A6-5F5C-4C3E-83AD-7C3B95D0F0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C319A305-1D50-4326-A41B-F26168D6F7A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BBFA4B69-4A27-4053-AE66-8588FB52949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02E3C4C9-0EEC-4A95-89A3-E1D5FCFF274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CAFA683F-095A-4B18-9EAD-EE8961988298}"/>
                  </a:ext>
                </a:extLst>
              </p:cNvPr>
              <p:cNvGrpSpPr/>
              <p:nvPr/>
            </p:nvGrpSpPr>
            <p:grpSpPr>
              <a:xfrm>
                <a:off x="8293100" y="4070351"/>
                <a:ext cx="127000" cy="1523999"/>
                <a:chOff x="8445500" y="2698751"/>
                <a:chExt cx="127000" cy="1523999"/>
              </a:xfrm>
              <a:grpFill/>
            </p:grpSpPr>
            <p:sp>
              <p:nvSpPr>
                <p:cNvPr id="126" name="Rectangle 125">
                  <a:extLst>
                    <a:ext uri="{FF2B5EF4-FFF2-40B4-BE49-F238E27FC236}">
                      <a16:creationId xmlns:a16="http://schemas.microsoft.com/office/drawing/2014/main" id="{2C35464D-3CC7-4334-A76C-3912C7A8391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CCF0E9E-117F-4591-B455-1955F264353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0FBDF108-A174-47AD-9DC5-572A872AB3C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79B336FC-F34E-48E4-ADC6-282AD2A9782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69D8C523-62FC-49D8-86E0-FE6BE475E985}"/>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E1AD665E-E73F-430A-B58B-2068D695A4CF}"/>
                    </a:ext>
                  </a:extLst>
                </p:cNvPr>
                <p:cNvGrpSpPr/>
                <p:nvPr/>
              </p:nvGrpSpPr>
              <p:grpSpPr>
                <a:xfrm>
                  <a:off x="8445500" y="3460750"/>
                  <a:ext cx="127000" cy="762000"/>
                  <a:chOff x="8445500" y="2698750"/>
                  <a:chExt cx="127000" cy="762000"/>
                </a:xfrm>
                <a:grpFill/>
              </p:grpSpPr>
              <p:sp>
                <p:nvSpPr>
                  <p:cNvPr id="132" name="Rectangle 131">
                    <a:extLst>
                      <a:ext uri="{FF2B5EF4-FFF2-40B4-BE49-F238E27FC236}">
                        <a16:creationId xmlns:a16="http://schemas.microsoft.com/office/drawing/2014/main" id="{03D4AA72-1147-4FCF-8758-65F11CAD4A5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9FD2F530-1DB7-4B6D-8FD0-BF1EA5B1F8C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77F1800-594E-483A-A979-B893A8234D81}"/>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54061CB-DEB6-4D81-96CA-B5A5331B5E9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CE4FBF82-DF38-4A52-ACED-FFEFB058A75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0C08842-0CDD-4283-943C-AAB8F0F963B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9" name="Rectangle 88">
                <a:extLst>
                  <a:ext uri="{FF2B5EF4-FFF2-40B4-BE49-F238E27FC236}">
                    <a16:creationId xmlns:a16="http://schemas.microsoft.com/office/drawing/2014/main" id="{7A75C0AE-9436-4D02-8935-496659F2504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5FCB7569-EE70-4E80-8C31-2881F9FF65B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BCBF2330-C84E-4BA8-8374-F41C38EB958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Rectangle 3"/>
          <p:cNvSpPr/>
          <p:nvPr/>
        </p:nvSpPr>
        <p:spPr>
          <a:xfrm>
            <a:off x="455408" y="6160534"/>
            <a:ext cx="5432834" cy="369332"/>
          </a:xfrm>
          <a:prstGeom prst="rect">
            <a:avLst/>
          </a:prstGeom>
        </p:spPr>
        <p:txBody>
          <a:bodyPr wrap="none">
            <a:spAutoFit/>
          </a:bodyPr>
          <a:lstStyle/>
          <a:p>
            <a:pPr lvl="0">
              <a:defRPr/>
            </a:pPr>
            <a:r>
              <a:rPr lang="en-US" dirty="0">
                <a:solidFill>
                  <a:prstClr val="black"/>
                </a:solidFill>
                <a:latin typeface="Calibri Light" panose="020F0302020204030204"/>
              </a:rPr>
              <a:t>Central rays propagate in the same way for both models!</a:t>
            </a:r>
            <a:endParaRPr lang="en-US" u="sng" dirty="0">
              <a:solidFill>
                <a:prstClr val="black"/>
              </a:solidFill>
              <a:latin typeface="Calibri Light" panose="020F0302020204030204"/>
            </a:endParaRPr>
          </a:p>
        </p:txBody>
      </p:sp>
    </p:spTree>
    <p:extLst>
      <p:ext uri="{BB962C8B-B14F-4D97-AF65-F5344CB8AC3E}">
        <p14:creationId xmlns:p14="http://schemas.microsoft.com/office/powerpoint/2010/main" val="2816644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Focal Length in a Pinhole Camera</a:t>
            </a:r>
            <a:endParaRPr lang="en-US" dirty="0"/>
          </a:p>
        </p:txBody>
      </p:sp>
      <p:sp>
        <p:nvSpPr>
          <p:cNvPr id="220" name="Put a photosensor in front of object">
            <a:extLst>
              <a:ext uri="{FF2B5EF4-FFF2-40B4-BE49-F238E27FC236}">
                <a16:creationId xmlns:a16="http://schemas.microsoft.com/office/drawing/2014/main" id="{5DBA7B84-D9AB-45EE-B99B-44581946D2FA}"/>
              </a:ext>
            </a:extLst>
          </p:cNvPr>
          <p:cNvSpPr txBox="1"/>
          <p:nvPr/>
        </p:nvSpPr>
        <p:spPr>
          <a:xfrm>
            <a:off x="6173692" y="5879592"/>
            <a:ext cx="3084544"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focal length f</a:t>
            </a:r>
            <a:endParaRPr sz="2400" dirty="0">
              <a:latin typeface="+mj-lt"/>
            </a:endParaRPr>
          </a:p>
        </p:txBody>
      </p:sp>
      <p:cxnSp>
        <p:nvCxnSpPr>
          <p:cNvPr id="221" name="Straight Arrow Connector 220">
            <a:extLst>
              <a:ext uri="{FF2B5EF4-FFF2-40B4-BE49-F238E27FC236}">
                <a16:creationId xmlns:a16="http://schemas.microsoft.com/office/drawing/2014/main" id="{1A573503-6EBE-4394-BAD4-CC370754DDFC}"/>
              </a:ext>
            </a:extLst>
          </p:cNvPr>
          <p:cNvCxnSpPr>
            <a:cxnSpLocks/>
          </p:cNvCxnSpPr>
          <p:nvPr/>
        </p:nvCxnSpPr>
        <p:spPr>
          <a:xfrm>
            <a:off x="6173691" y="5704114"/>
            <a:ext cx="3084545"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2" name="circle of confusion">
            <a:extLst>
              <a:ext uri="{FF2B5EF4-FFF2-40B4-BE49-F238E27FC236}">
                <a16:creationId xmlns:a16="http://schemas.microsoft.com/office/drawing/2014/main" id="{88E64B6B-4880-453F-B5DF-D1BE18612F84}"/>
              </a:ext>
            </a:extLst>
          </p:cNvPr>
          <p:cNvSpPr txBox="1"/>
          <p:nvPr/>
        </p:nvSpPr>
        <p:spPr>
          <a:xfrm>
            <a:off x="279983" y="1026725"/>
            <a:ext cx="11632033"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a:solidFill>
                  <a:schemeClr val="accent2"/>
                </a:solidFill>
              </a:defRPr>
            </a:lvl1pP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In a pinhole camera, focal length is distance between aperture and sensor</a:t>
            </a:r>
            <a:endParaRPr kumimoji="0" sz="2400" b="0" i="0" u="sng"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39" name="Line">
            <a:extLst>
              <a:ext uri="{FF2B5EF4-FFF2-40B4-BE49-F238E27FC236}">
                <a16:creationId xmlns:a16="http://schemas.microsoft.com/office/drawing/2014/main" id="{74032AAB-247C-4090-B120-A31D958940D0}"/>
              </a:ext>
            </a:extLst>
          </p:cNvPr>
          <p:cNvSpPr/>
          <p:nvPr/>
        </p:nvSpPr>
        <p:spPr>
          <a:xfrm>
            <a:off x="3012416" y="1867375"/>
            <a:ext cx="6271665" cy="3460331"/>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Line">
            <a:extLst>
              <a:ext uri="{FF2B5EF4-FFF2-40B4-BE49-F238E27FC236}">
                <a16:creationId xmlns:a16="http://schemas.microsoft.com/office/drawing/2014/main" id="{1F4BE9A6-E2BE-4805-BAD7-184481A643A3}"/>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9" name="pasted-image.tif" descr="pasted-image.tif">
            <a:extLst>
              <a:ext uri="{FF2B5EF4-FFF2-40B4-BE49-F238E27FC236}">
                <a16:creationId xmlns:a16="http://schemas.microsoft.com/office/drawing/2014/main" id="{630FB3BE-B166-4464-B4B0-413E73F11F9A}"/>
              </a:ext>
            </a:extLst>
          </p:cNvPr>
          <p:cNvPicPr>
            <a:picLocks noChangeAspect="1"/>
          </p:cNvPicPr>
          <p:nvPr/>
        </p:nvPicPr>
        <p:blipFill>
          <a:blip r:embed="rId2">
            <a:extLst/>
          </a:blip>
          <a:stretch>
            <a:fillRect/>
          </a:stretch>
        </p:blipFill>
        <p:spPr>
          <a:xfrm>
            <a:off x="1310615" y="1799101"/>
            <a:ext cx="3187439" cy="3655933"/>
          </a:xfrm>
          <a:prstGeom prst="rect">
            <a:avLst/>
          </a:prstGeom>
          <a:ln w="12700">
            <a:miter lim="400000"/>
          </a:ln>
        </p:spPr>
      </p:pic>
      <p:grpSp>
        <p:nvGrpSpPr>
          <p:cNvPr id="279" name="Group 278">
            <a:extLst>
              <a:ext uri="{FF2B5EF4-FFF2-40B4-BE49-F238E27FC236}">
                <a16:creationId xmlns:a16="http://schemas.microsoft.com/office/drawing/2014/main" id="{729EDE63-5CDB-4E9B-B2C4-55E35CE1FDF1}"/>
              </a:ext>
            </a:extLst>
          </p:cNvPr>
          <p:cNvGrpSpPr/>
          <p:nvPr/>
        </p:nvGrpSpPr>
        <p:grpSpPr>
          <a:xfrm>
            <a:off x="6082251" y="1787288"/>
            <a:ext cx="91440" cy="3657600"/>
            <a:chOff x="8293100" y="2546350"/>
            <a:chExt cx="127000" cy="3429000"/>
          </a:xfrm>
          <a:solidFill>
            <a:schemeClr val="tx1"/>
          </a:solidFill>
        </p:grpSpPr>
        <p:sp>
          <p:nvSpPr>
            <p:cNvPr id="280" name="Rectangle 279">
              <a:extLst>
                <a:ext uri="{FF2B5EF4-FFF2-40B4-BE49-F238E27FC236}">
                  <a16:creationId xmlns:a16="http://schemas.microsoft.com/office/drawing/2014/main" id="{C070FE99-5123-4C16-B4DC-DF3FBD58FD9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E252845C-B2A1-46B9-92E3-0B943B9BF082}"/>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id="{29D3B887-5A40-43AC-B19E-A72515BC5A8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4E6A2635-160D-4F5B-8D53-CB614F19480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940329A9-09C0-437D-AADC-2CDA989F8186}"/>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B287DFDE-6083-4DC2-8721-886AB3805AE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6" name="Group 285">
              <a:extLst>
                <a:ext uri="{FF2B5EF4-FFF2-40B4-BE49-F238E27FC236}">
                  <a16:creationId xmlns:a16="http://schemas.microsoft.com/office/drawing/2014/main" id="{1F6AAFD5-6912-4D56-ABF0-04D01949AAA5}"/>
                </a:ext>
              </a:extLst>
            </p:cNvPr>
            <p:cNvGrpSpPr/>
            <p:nvPr/>
          </p:nvGrpSpPr>
          <p:grpSpPr>
            <a:xfrm>
              <a:off x="8293100" y="3308350"/>
              <a:ext cx="127000" cy="762000"/>
              <a:chOff x="8445500" y="2698750"/>
              <a:chExt cx="127000" cy="762000"/>
            </a:xfrm>
            <a:grpFill/>
          </p:grpSpPr>
          <p:sp>
            <p:nvSpPr>
              <p:cNvPr id="303" name="Rectangle 302">
                <a:extLst>
                  <a:ext uri="{FF2B5EF4-FFF2-40B4-BE49-F238E27FC236}">
                    <a16:creationId xmlns:a16="http://schemas.microsoft.com/office/drawing/2014/main" id="{7F5D110C-C8E9-47F7-85FC-AF448AACC94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a:extLst>
                  <a:ext uri="{FF2B5EF4-FFF2-40B4-BE49-F238E27FC236}">
                    <a16:creationId xmlns:a16="http://schemas.microsoft.com/office/drawing/2014/main" id="{63F07764-7337-4962-BC79-A6EFFA0C981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304">
                <a:extLst>
                  <a:ext uri="{FF2B5EF4-FFF2-40B4-BE49-F238E27FC236}">
                    <a16:creationId xmlns:a16="http://schemas.microsoft.com/office/drawing/2014/main" id="{95B96ABE-26A2-49DE-963E-C66E2594D3B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Rectangle 305">
                <a:extLst>
                  <a:ext uri="{FF2B5EF4-FFF2-40B4-BE49-F238E27FC236}">
                    <a16:creationId xmlns:a16="http://schemas.microsoft.com/office/drawing/2014/main" id="{4302F29E-0AF0-4478-8344-C96E862A469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Rectangle 306">
                <a:extLst>
                  <a:ext uri="{FF2B5EF4-FFF2-40B4-BE49-F238E27FC236}">
                    <a16:creationId xmlns:a16="http://schemas.microsoft.com/office/drawing/2014/main" id="{A0FCF2B8-B181-4416-B7D9-D0F74587A6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0652CB2F-9FD2-4746-B5E4-46EF9EEB1D1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7" name="Group 286">
              <a:extLst>
                <a:ext uri="{FF2B5EF4-FFF2-40B4-BE49-F238E27FC236}">
                  <a16:creationId xmlns:a16="http://schemas.microsoft.com/office/drawing/2014/main" id="{EAB059FD-5708-49AF-834A-0DAD73E9AACE}"/>
                </a:ext>
              </a:extLst>
            </p:cNvPr>
            <p:cNvGrpSpPr/>
            <p:nvPr/>
          </p:nvGrpSpPr>
          <p:grpSpPr>
            <a:xfrm>
              <a:off x="8293100" y="4070351"/>
              <a:ext cx="127000" cy="1523999"/>
              <a:chOff x="8445500" y="2698751"/>
              <a:chExt cx="127000" cy="1523999"/>
            </a:xfrm>
            <a:grpFill/>
          </p:grpSpPr>
          <p:sp>
            <p:nvSpPr>
              <p:cNvPr id="291" name="Rectangle 290">
                <a:extLst>
                  <a:ext uri="{FF2B5EF4-FFF2-40B4-BE49-F238E27FC236}">
                    <a16:creationId xmlns:a16="http://schemas.microsoft.com/office/drawing/2014/main" id="{6225096F-F3E8-4346-9171-845F29E47CC8}"/>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F4681589-DDDD-462B-A748-7B2C67195810}"/>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a:extLst>
                  <a:ext uri="{FF2B5EF4-FFF2-40B4-BE49-F238E27FC236}">
                    <a16:creationId xmlns:a16="http://schemas.microsoft.com/office/drawing/2014/main" id="{F190A21B-325E-4501-AC76-E837BF1D682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a:extLst>
                  <a:ext uri="{FF2B5EF4-FFF2-40B4-BE49-F238E27FC236}">
                    <a16:creationId xmlns:a16="http://schemas.microsoft.com/office/drawing/2014/main" id="{85C82C06-3140-4978-98BE-877A0402DCD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Rectangle 294">
                <a:extLst>
                  <a:ext uri="{FF2B5EF4-FFF2-40B4-BE49-F238E27FC236}">
                    <a16:creationId xmlns:a16="http://schemas.microsoft.com/office/drawing/2014/main" id="{675CED17-C202-4B35-AAAF-46FAE027ECC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6" name="Group 295">
                <a:extLst>
                  <a:ext uri="{FF2B5EF4-FFF2-40B4-BE49-F238E27FC236}">
                    <a16:creationId xmlns:a16="http://schemas.microsoft.com/office/drawing/2014/main" id="{511EBCE6-1E5C-4ABE-99BD-565609D3ABB9}"/>
                  </a:ext>
                </a:extLst>
              </p:cNvPr>
              <p:cNvGrpSpPr/>
              <p:nvPr/>
            </p:nvGrpSpPr>
            <p:grpSpPr>
              <a:xfrm>
                <a:off x="8445500" y="3460750"/>
                <a:ext cx="127000" cy="762000"/>
                <a:chOff x="8445500" y="2698750"/>
                <a:chExt cx="127000" cy="762000"/>
              </a:xfrm>
              <a:grpFill/>
            </p:grpSpPr>
            <p:sp>
              <p:nvSpPr>
                <p:cNvPr id="297" name="Rectangle 296">
                  <a:extLst>
                    <a:ext uri="{FF2B5EF4-FFF2-40B4-BE49-F238E27FC236}">
                      <a16:creationId xmlns:a16="http://schemas.microsoft.com/office/drawing/2014/main" id="{5C1234D0-2D8E-49F7-86D3-3C811A02D3A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297">
                  <a:extLst>
                    <a:ext uri="{FF2B5EF4-FFF2-40B4-BE49-F238E27FC236}">
                      <a16:creationId xmlns:a16="http://schemas.microsoft.com/office/drawing/2014/main" id="{43D0B231-2703-4397-A339-F1858A294A6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298">
                  <a:extLst>
                    <a:ext uri="{FF2B5EF4-FFF2-40B4-BE49-F238E27FC236}">
                      <a16:creationId xmlns:a16="http://schemas.microsoft.com/office/drawing/2014/main" id="{DAF20EE0-1AB5-47A7-BB90-AC8ACDBB4D0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Rectangle 299">
                  <a:extLst>
                    <a:ext uri="{FF2B5EF4-FFF2-40B4-BE49-F238E27FC236}">
                      <a16:creationId xmlns:a16="http://schemas.microsoft.com/office/drawing/2014/main" id="{38D6E947-897D-4051-95D0-9EE9179A51A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Rectangle 300">
                  <a:extLst>
                    <a:ext uri="{FF2B5EF4-FFF2-40B4-BE49-F238E27FC236}">
                      <a16:creationId xmlns:a16="http://schemas.microsoft.com/office/drawing/2014/main" id="{D2EFF75C-A167-4FB4-B8FA-1B685F1FA35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Rectangle 301">
                  <a:extLst>
                    <a:ext uri="{FF2B5EF4-FFF2-40B4-BE49-F238E27FC236}">
                      <a16:creationId xmlns:a16="http://schemas.microsoft.com/office/drawing/2014/main" id="{7FEE9AB0-192D-4E7D-ADBE-58C83BE8933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8" name="Rectangle 287">
              <a:extLst>
                <a:ext uri="{FF2B5EF4-FFF2-40B4-BE49-F238E27FC236}">
                  <a16:creationId xmlns:a16="http://schemas.microsoft.com/office/drawing/2014/main" id="{2D00E6FE-8C32-4E89-8653-5368D2DFFA82}"/>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Rectangle 288">
              <a:extLst>
                <a:ext uri="{FF2B5EF4-FFF2-40B4-BE49-F238E27FC236}">
                  <a16:creationId xmlns:a16="http://schemas.microsoft.com/office/drawing/2014/main" id="{560D772D-BE0A-4497-97FA-DD9899048183}"/>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a:extLst>
                <a:ext uri="{FF2B5EF4-FFF2-40B4-BE49-F238E27FC236}">
                  <a16:creationId xmlns:a16="http://schemas.microsoft.com/office/drawing/2014/main" id="{5FF279D5-17FD-4E18-AF21-0CD9E4CC956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 name="Group 308">
            <a:extLst>
              <a:ext uri="{FF2B5EF4-FFF2-40B4-BE49-F238E27FC236}">
                <a16:creationId xmlns:a16="http://schemas.microsoft.com/office/drawing/2014/main" id="{DD02B2EF-96E7-4819-8948-A0B020C6CC87}"/>
              </a:ext>
            </a:extLst>
          </p:cNvPr>
          <p:cNvGrpSpPr/>
          <p:nvPr/>
        </p:nvGrpSpPr>
        <p:grpSpPr>
          <a:xfrm>
            <a:off x="9220135" y="1796433"/>
            <a:ext cx="91440" cy="3657600"/>
            <a:chOff x="8293100" y="2546350"/>
            <a:chExt cx="127000" cy="3429000"/>
          </a:xfrm>
          <a:solidFill>
            <a:schemeClr val="bg1">
              <a:lumMod val="65000"/>
            </a:schemeClr>
          </a:solidFill>
        </p:grpSpPr>
        <p:sp>
          <p:nvSpPr>
            <p:cNvPr id="310" name="Rectangle 309">
              <a:extLst>
                <a:ext uri="{FF2B5EF4-FFF2-40B4-BE49-F238E27FC236}">
                  <a16:creationId xmlns:a16="http://schemas.microsoft.com/office/drawing/2014/main" id="{DE6C564E-E34B-49F4-BD01-92DEAE6B5CF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88B70376-A279-4008-8E11-D3E299FEA70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4926B9BB-DC53-47DB-98CD-F2CACB6DBE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33DD2354-0C59-4B25-85CC-E906A4E6C59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A292BA46-3E6C-463A-902A-C3965C3780F6}"/>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76C4F14F-2EEA-4597-940A-60F2EA393A68}"/>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9D66EDC5-3D87-4C25-8861-1D47A8FF7EE3}"/>
                </a:ext>
              </a:extLst>
            </p:cNvPr>
            <p:cNvGrpSpPr/>
            <p:nvPr/>
          </p:nvGrpSpPr>
          <p:grpSpPr>
            <a:xfrm>
              <a:off x="8293100" y="3308350"/>
              <a:ext cx="127000" cy="762000"/>
              <a:chOff x="8445500" y="2698750"/>
              <a:chExt cx="127000" cy="762000"/>
            </a:xfrm>
            <a:grpFill/>
          </p:grpSpPr>
          <p:sp>
            <p:nvSpPr>
              <p:cNvPr id="334" name="Rectangle 333">
                <a:extLst>
                  <a:ext uri="{FF2B5EF4-FFF2-40B4-BE49-F238E27FC236}">
                    <a16:creationId xmlns:a16="http://schemas.microsoft.com/office/drawing/2014/main" id="{DACCCFD2-57EF-49F1-93E0-FC26BA26EC4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99F95790-48D1-4563-A226-EFBAE4C689C8}"/>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3889A166-E34E-41A1-B51F-89D08D35A59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FF4F1A2B-A074-4D8C-85B9-0A82095F4A4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C88DD67F-AE3A-46C5-9774-9B194BAF006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2B5C4C5D-B513-4A88-83F1-80EE0D9FAF3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 name="Group 316">
              <a:extLst>
                <a:ext uri="{FF2B5EF4-FFF2-40B4-BE49-F238E27FC236}">
                  <a16:creationId xmlns:a16="http://schemas.microsoft.com/office/drawing/2014/main" id="{B7E98AD2-899C-4D90-8995-5ABB82C79215}"/>
                </a:ext>
              </a:extLst>
            </p:cNvPr>
            <p:cNvGrpSpPr/>
            <p:nvPr/>
          </p:nvGrpSpPr>
          <p:grpSpPr>
            <a:xfrm>
              <a:off x="8293100" y="4070350"/>
              <a:ext cx="127000" cy="1524000"/>
              <a:chOff x="8445500" y="2698750"/>
              <a:chExt cx="127000" cy="1524000"/>
            </a:xfrm>
            <a:grpFill/>
          </p:grpSpPr>
          <p:sp>
            <p:nvSpPr>
              <p:cNvPr id="321" name="Rectangle 320">
                <a:extLst>
                  <a:ext uri="{FF2B5EF4-FFF2-40B4-BE49-F238E27FC236}">
                    <a16:creationId xmlns:a16="http://schemas.microsoft.com/office/drawing/2014/main" id="{60EA4C30-50DA-44A2-A2A8-4AC3C2383EA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BE2C3CEF-EB63-4B21-829D-E002589E040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10A581F7-08B1-4B98-AA3D-259CF84D76C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C022E4A6-1929-4358-82D4-58675548043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75718494-86C6-433C-99CB-A81380F425D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198D59E9-3E5F-4E23-97B3-654D998506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a:extLst>
                  <a:ext uri="{FF2B5EF4-FFF2-40B4-BE49-F238E27FC236}">
                    <a16:creationId xmlns:a16="http://schemas.microsoft.com/office/drawing/2014/main" id="{1B58D01C-2CDD-4203-A07D-247D07C7131F}"/>
                  </a:ext>
                </a:extLst>
              </p:cNvPr>
              <p:cNvGrpSpPr/>
              <p:nvPr/>
            </p:nvGrpSpPr>
            <p:grpSpPr>
              <a:xfrm>
                <a:off x="8445500" y="3460750"/>
                <a:ext cx="127000" cy="762000"/>
                <a:chOff x="8445500" y="2698750"/>
                <a:chExt cx="127000" cy="762000"/>
              </a:xfrm>
              <a:grpFill/>
            </p:grpSpPr>
            <p:sp>
              <p:nvSpPr>
                <p:cNvPr id="328" name="Rectangle 327">
                  <a:extLst>
                    <a:ext uri="{FF2B5EF4-FFF2-40B4-BE49-F238E27FC236}">
                      <a16:creationId xmlns:a16="http://schemas.microsoft.com/office/drawing/2014/main" id="{F4AFBFF9-A483-4935-94AC-0E7BA33BD3A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A83DB975-C721-4AAA-A884-72946B13D33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DECF38C1-9A68-4589-A071-957B496693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A0BA7939-DCBE-4D2F-8592-BC54C62611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95D7A60E-EEFE-4F8D-8CE2-2BFBF61902F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3E943917-CA56-42A2-933B-B1D5CB11BF5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8" name="Rectangle 317">
              <a:extLst>
                <a:ext uri="{FF2B5EF4-FFF2-40B4-BE49-F238E27FC236}">
                  <a16:creationId xmlns:a16="http://schemas.microsoft.com/office/drawing/2014/main" id="{022317D7-8594-46D7-AA27-5DC0537C855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B7B97EE3-A33E-4E26-AC08-74BE65B9D32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A23DBC47-693B-4073-B585-91763DF1675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353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5788B4-0AF4-4ECD-BEC0-8928216AFC4F}"/>
              </a:ext>
            </a:extLst>
          </p:cNvPr>
          <p:cNvCxnSpPr>
            <a:cxnSpLocks/>
          </p:cNvCxnSpPr>
          <p:nvPr/>
        </p:nvCxnSpPr>
        <p:spPr>
          <a:xfrm>
            <a:off x="3024854" y="1875819"/>
            <a:ext cx="3148837" cy="0"/>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t>Focal Length in a </a:t>
            </a:r>
            <a:r>
              <a:rPr lang="en-US" dirty="0" smtClean="0"/>
              <a:t>Lens Camera</a:t>
            </a:r>
            <a:endParaRPr lang="en-US" dirty="0"/>
          </a:p>
        </p:txBody>
      </p:sp>
      <p:sp>
        <p:nvSpPr>
          <p:cNvPr id="222" name="circle of confusion">
            <a:extLst>
              <a:ext uri="{FF2B5EF4-FFF2-40B4-BE49-F238E27FC236}">
                <a16:creationId xmlns:a16="http://schemas.microsoft.com/office/drawing/2014/main" id="{88E64B6B-4880-453F-B5DF-D1BE18612F84}"/>
              </a:ext>
            </a:extLst>
          </p:cNvPr>
          <p:cNvSpPr txBox="1"/>
          <p:nvPr/>
        </p:nvSpPr>
        <p:spPr>
          <a:xfrm>
            <a:off x="279983" y="1026725"/>
            <a:ext cx="11632033"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a:solidFill>
                  <a:schemeClr val="accent2"/>
                </a:solidFill>
              </a:defRPr>
            </a:lvl1pP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In a lens camera, focal length is distance where parallel rays intersect</a:t>
            </a:r>
            <a:endParaRPr kumimoji="0" sz="2400" b="0" i="0" u="sng"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70" name="Line">
            <a:extLst>
              <a:ext uri="{FF2B5EF4-FFF2-40B4-BE49-F238E27FC236}">
                <a16:creationId xmlns:a16="http://schemas.microsoft.com/office/drawing/2014/main" id="{A500485E-60CB-43BF-8204-E9E2A9663986}"/>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a:extLst>
              <a:ext uri="{FF2B5EF4-FFF2-40B4-BE49-F238E27FC236}">
                <a16:creationId xmlns:a16="http://schemas.microsoft.com/office/drawing/2014/main" id="{B06E1358-FC55-490B-8CF5-8228149AC915}"/>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a:extLst>
              <a:ext uri="{FF2B5EF4-FFF2-40B4-BE49-F238E27FC236}">
                <a16:creationId xmlns:a16="http://schemas.microsoft.com/office/drawing/2014/main" id="{DFAD6036-D436-45D3-93B5-D521CAE77208}"/>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a:extLst>
              <a:ext uri="{FF2B5EF4-FFF2-40B4-BE49-F238E27FC236}">
                <a16:creationId xmlns:a16="http://schemas.microsoft.com/office/drawing/2014/main" id="{37AEE7B5-4532-4BEA-9415-6B83024CC42F}"/>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a:extLst>
              <a:ext uri="{FF2B5EF4-FFF2-40B4-BE49-F238E27FC236}">
                <a16:creationId xmlns:a16="http://schemas.microsoft.com/office/drawing/2014/main" id="{83F526AE-204F-4739-A55A-996B10BD1884}"/>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a:extLst>
              <a:ext uri="{FF2B5EF4-FFF2-40B4-BE49-F238E27FC236}">
                <a16:creationId xmlns:a16="http://schemas.microsoft.com/office/drawing/2014/main" id="{AE02140F-7999-4EC8-B55D-1B7DBA5ED319}"/>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a:extLst>
              <a:ext uri="{FF2B5EF4-FFF2-40B4-BE49-F238E27FC236}">
                <a16:creationId xmlns:a16="http://schemas.microsoft.com/office/drawing/2014/main" id="{6DD55F57-AA05-45A2-963F-F98CE5BC12FE}"/>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a:extLst>
              <a:ext uri="{FF2B5EF4-FFF2-40B4-BE49-F238E27FC236}">
                <a16:creationId xmlns:a16="http://schemas.microsoft.com/office/drawing/2014/main" id="{BED056D1-5DD9-4EFC-B928-832F1185EE45}"/>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a:extLst>
              <a:ext uri="{FF2B5EF4-FFF2-40B4-BE49-F238E27FC236}">
                <a16:creationId xmlns:a16="http://schemas.microsoft.com/office/drawing/2014/main" id="{94F64310-38FD-4B18-A85A-E62076010078}"/>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Line">
            <a:extLst>
              <a:ext uri="{FF2B5EF4-FFF2-40B4-BE49-F238E27FC236}">
                <a16:creationId xmlns:a16="http://schemas.microsoft.com/office/drawing/2014/main" id="{61C48A5D-F3A8-45A9-B70B-8E38FA373550}"/>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Line">
            <a:extLst>
              <a:ext uri="{FF2B5EF4-FFF2-40B4-BE49-F238E27FC236}">
                <a16:creationId xmlns:a16="http://schemas.microsoft.com/office/drawing/2014/main" id="{B61B2BA2-2BE1-42D9-9F3A-F44F86E0E1F1}"/>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a:extLst>
              <a:ext uri="{FF2B5EF4-FFF2-40B4-BE49-F238E27FC236}">
                <a16:creationId xmlns:a16="http://schemas.microsoft.com/office/drawing/2014/main" id="{DA9C5C4A-A2C5-4281-BB62-4EE6BCDD63AD}"/>
              </a:ext>
            </a:extLst>
          </p:cNvPr>
          <p:cNvSpPr/>
          <p:nvPr/>
        </p:nvSpPr>
        <p:spPr>
          <a:xfrm flipH="1">
            <a:off x="6095998" y="2168634"/>
            <a:ext cx="3188084" cy="2826835"/>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a:extLst>
              <a:ext uri="{FF2B5EF4-FFF2-40B4-BE49-F238E27FC236}">
                <a16:creationId xmlns:a16="http://schemas.microsoft.com/office/drawing/2014/main" id="{2C23D800-B9F7-48E9-B2C9-1F66176FB5FB}"/>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a:extLst>
              <a:ext uri="{FF2B5EF4-FFF2-40B4-BE49-F238E27FC236}">
                <a16:creationId xmlns:a16="http://schemas.microsoft.com/office/drawing/2014/main" id="{2032B0FC-84C8-43AF-8A84-78EB010DDF73}"/>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a:extLst>
              <a:ext uri="{FF2B5EF4-FFF2-40B4-BE49-F238E27FC236}">
                <a16:creationId xmlns:a16="http://schemas.microsoft.com/office/drawing/2014/main" id="{E842C110-0008-4F9C-BB32-27BF2E3A5309}"/>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a:extLst>
              <a:ext uri="{FF2B5EF4-FFF2-40B4-BE49-F238E27FC236}">
                <a16:creationId xmlns:a16="http://schemas.microsoft.com/office/drawing/2014/main" id="{0DC927C6-4FD7-4E3A-A226-15C58FFE150F}"/>
              </a:ext>
            </a:extLst>
          </p:cNvPr>
          <p:cNvSpPr/>
          <p:nvPr/>
        </p:nvSpPr>
        <p:spPr>
          <a:xfrm>
            <a:off x="3012416" y="1867375"/>
            <a:ext cx="6271665" cy="3460331"/>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a:extLst>
              <a:ext uri="{FF2B5EF4-FFF2-40B4-BE49-F238E27FC236}">
                <a16:creationId xmlns:a16="http://schemas.microsoft.com/office/drawing/2014/main" id="{D194AEB7-604F-4917-BA79-8CE40D803569}"/>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a:extLst>
              <a:ext uri="{FF2B5EF4-FFF2-40B4-BE49-F238E27FC236}">
                <a16:creationId xmlns:a16="http://schemas.microsoft.com/office/drawing/2014/main" id="{92B618F4-65F4-4476-AE3E-F2F60DC4E649}"/>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a:extLst>
              <a:ext uri="{FF2B5EF4-FFF2-40B4-BE49-F238E27FC236}">
                <a16:creationId xmlns:a16="http://schemas.microsoft.com/office/drawing/2014/main" id="{DF83FE7C-3F6B-47A3-9556-A52E5BE18A6F}"/>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a:extLst>
              <a:ext uri="{FF2B5EF4-FFF2-40B4-BE49-F238E27FC236}">
                <a16:creationId xmlns:a16="http://schemas.microsoft.com/office/drawing/2014/main" id="{847C39C6-6815-494B-87AB-7D765189096B}"/>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a:extLst>
              <a:ext uri="{FF2B5EF4-FFF2-40B4-BE49-F238E27FC236}">
                <a16:creationId xmlns:a16="http://schemas.microsoft.com/office/drawing/2014/main" id="{073C4536-09B5-4076-934C-9A833A4D9A08}"/>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a:extLst>
              <a:ext uri="{FF2B5EF4-FFF2-40B4-BE49-F238E27FC236}">
                <a16:creationId xmlns:a16="http://schemas.microsoft.com/office/drawing/2014/main" id="{ED64E04B-D23C-4ACF-ADD0-2C3CD28C5904}"/>
              </a:ext>
            </a:extLst>
          </p:cNvPr>
          <p:cNvSpPr/>
          <p:nvPr/>
        </p:nvSpPr>
        <p:spPr>
          <a:xfrm flipV="1">
            <a:off x="2944909" y="2193213"/>
            <a:ext cx="6352906" cy="2787107"/>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a:extLst>
              <a:ext uri="{FF2B5EF4-FFF2-40B4-BE49-F238E27FC236}">
                <a16:creationId xmlns:a16="http://schemas.microsoft.com/office/drawing/2014/main" id="{39148BC8-9590-4E7A-8D48-5477AD725488}"/>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a:extLst>
              <a:ext uri="{FF2B5EF4-FFF2-40B4-BE49-F238E27FC236}">
                <a16:creationId xmlns:a16="http://schemas.microsoft.com/office/drawing/2014/main" id="{E0A21E32-1181-449C-8668-C777C37404F3}"/>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a:extLst>
              <a:ext uri="{FF2B5EF4-FFF2-40B4-BE49-F238E27FC236}">
                <a16:creationId xmlns:a16="http://schemas.microsoft.com/office/drawing/2014/main" id="{A91C4A0C-2DB2-413A-951E-19DBF1DF1F01}"/>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6" name="pasted-image.tif" descr="pasted-image.tif">
            <a:extLst>
              <a:ext uri="{FF2B5EF4-FFF2-40B4-BE49-F238E27FC236}">
                <a16:creationId xmlns:a16="http://schemas.microsoft.com/office/drawing/2014/main" id="{F405E0F4-5395-4ADA-AB40-8AD3E5FCBB9B}"/>
              </a:ext>
            </a:extLst>
          </p:cNvPr>
          <p:cNvPicPr>
            <a:picLocks noChangeAspect="1"/>
          </p:cNvPicPr>
          <p:nvPr/>
        </p:nvPicPr>
        <p:blipFill>
          <a:blip r:embed="rId2">
            <a:extLst/>
          </a:blip>
          <a:stretch>
            <a:fillRect/>
          </a:stretch>
        </p:blipFill>
        <p:spPr>
          <a:xfrm>
            <a:off x="1310615" y="1799101"/>
            <a:ext cx="3187439" cy="3655933"/>
          </a:xfrm>
          <a:prstGeom prst="rect">
            <a:avLst/>
          </a:prstGeom>
          <a:ln w="12700">
            <a:miter lim="400000"/>
          </a:ln>
        </p:spPr>
      </p:pic>
      <p:grpSp>
        <p:nvGrpSpPr>
          <p:cNvPr id="97" name="Group 96">
            <a:extLst>
              <a:ext uri="{FF2B5EF4-FFF2-40B4-BE49-F238E27FC236}">
                <a16:creationId xmlns:a16="http://schemas.microsoft.com/office/drawing/2014/main" id="{F0ACADB5-2F5B-4DD1-A152-859A7A01CD31}"/>
              </a:ext>
            </a:extLst>
          </p:cNvPr>
          <p:cNvGrpSpPr/>
          <p:nvPr/>
        </p:nvGrpSpPr>
        <p:grpSpPr>
          <a:xfrm>
            <a:off x="6082253" y="1796433"/>
            <a:ext cx="91440" cy="3657600"/>
            <a:chOff x="8293100" y="2546350"/>
            <a:chExt cx="127000" cy="3429000"/>
          </a:xfrm>
          <a:solidFill>
            <a:schemeClr val="tx1"/>
          </a:solidFill>
        </p:grpSpPr>
        <p:sp>
          <p:nvSpPr>
            <p:cNvPr id="98" name="Rectangle 97">
              <a:extLst>
                <a:ext uri="{FF2B5EF4-FFF2-40B4-BE49-F238E27FC236}">
                  <a16:creationId xmlns:a16="http://schemas.microsoft.com/office/drawing/2014/main" id="{BD1023B7-57D9-4168-897A-5950A3B06481}"/>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AE5EEAE4-BBEB-4C36-B5F9-2947C6C400B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D2B4797F-AB36-4929-A2B9-296E52495E9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467C5D6D-5C85-4342-985E-771DBC32005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F0E54E2B-E461-45CB-9A23-2142D74F7BF3}"/>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0E98FCBE-0110-4377-8CA4-13962B2871DE}"/>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4" name="Group 103">
              <a:extLst>
                <a:ext uri="{FF2B5EF4-FFF2-40B4-BE49-F238E27FC236}">
                  <a16:creationId xmlns:a16="http://schemas.microsoft.com/office/drawing/2014/main" id="{B0787822-56DE-487D-A704-2791654E11F2}"/>
                </a:ext>
              </a:extLst>
            </p:cNvPr>
            <p:cNvGrpSpPr/>
            <p:nvPr/>
          </p:nvGrpSpPr>
          <p:grpSpPr>
            <a:xfrm>
              <a:off x="8293100" y="3308350"/>
              <a:ext cx="127000" cy="762000"/>
              <a:chOff x="8445500" y="2698750"/>
              <a:chExt cx="127000" cy="762000"/>
            </a:xfrm>
            <a:grpFill/>
          </p:grpSpPr>
          <p:sp>
            <p:nvSpPr>
              <p:cNvPr id="119" name="Rectangle 118">
                <a:extLst>
                  <a:ext uri="{FF2B5EF4-FFF2-40B4-BE49-F238E27FC236}">
                    <a16:creationId xmlns:a16="http://schemas.microsoft.com/office/drawing/2014/main" id="{5F45F5CB-505D-4725-8F0E-85B8308BBEE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1B974A87-0E2B-4900-858E-77D59724220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2FDC2C0C-DED1-45B8-B374-1455DE99BFD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7EAD321-C44F-4BB7-AAB1-5EDBC18F6A3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FD2C0F82-C280-42D8-9928-95597836D0E7}"/>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A1A8500-A808-44EF-8063-62778FE9B196}"/>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C4D35F2E-B37F-47F6-BC42-173C2D08F798}"/>
                </a:ext>
              </a:extLst>
            </p:cNvPr>
            <p:cNvGrpSpPr/>
            <p:nvPr/>
          </p:nvGrpSpPr>
          <p:grpSpPr>
            <a:xfrm>
              <a:off x="8293100" y="4451350"/>
              <a:ext cx="127000" cy="1143000"/>
              <a:chOff x="8445500" y="3079750"/>
              <a:chExt cx="127000" cy="1143000"/>
            </a:xfrm>
            <a:grpFill/>
          </p:grpSpPr>
          <p:sp>
            <p:nvSpPr>
              <p:cNvPr id="109" name="Rectangle 108">
                <a:extLst>
                  <a:ext uri="{FF2B5EF4-FFF2-40B4-BE49-F238E27FC236}">
                    <a16:creationId xmlns:a16="http://schemas.microsoft.com/office/drawing/2014/main" id="{16EBDE50-2F43-48A9-B149-8F950711251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B325A42C-083D-4EAF-8F2C-AF6DA1A37C6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CE354CA5-70CC-48FA-BB68-6D3C4490B4BC}"/>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2" name="Group 111">
                <a:extLst>
                  <a:ext uri="{FF2B5EF4-FFF2-40B4-BE49-F238E27FC236}">
                    <a16:creationId xmlns:a16="http://schemas.microsoft.com/office/drawing/2014/main" id="{DB510E73-218B-49BE-AD4D-A1577266CEF3}"/>
                  </a:ext>
                </a:extLst>
              </p:cNvPr>
              <p:cNvGrpSpPr/>
              <p:nvPr/>
            </p:nvGrpSpPr>
            <p:grpSpPr>
              <a:xfrm>
                <a:off x="8445500" y="3460750"/>
                <a:ext cx="127000" cy="762000"/>
                <a:chOff x="8445500" y="2698750"/>
                <a:chExt cx="127000" cy="762000"/>
              </a:xfrm>
              <a:grpFill/>
            </p:grpSpPr>
            <p:sp>
              <p:nvSpPr>
                <p:cNvPr id="113" name="Rectangle 112">
                  <a:extLst>
                    <a:ext uri="{FF2B5EF4-FFF2-40B4-BE49-F238E27FC236}">
                      <a16:creationId xmlns:a16="http://schemas.microsoft.com/office/drawing/2014/main" id="{94DECDF1-2B4A-4CCA-982B-79897940A10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6890E2A4-E082-45E7-BBA9-A1023C70FF8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C0223DC3-A1B8-49AA-BEEA-5296704E579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2AFCC898-E102-4D42-8A13-AD6EB82DA6A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20ABD1B8-5793-42BD-9BC0-8168FA26318A}"/>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4B30DDBD-BA4D-4D82-9157-53E0CE6F795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6" name="Rectangle 105">
              <a:extLst>
                <a:ext uri="{FF2B5EF4-FFF2-40B4-BE49-F238E27FC236}">
                  <a16:creationId xmlns:a16="http://schemas.microsoft.com/office/drawing/2014/main" id="{EEF9936B-38B2-46BA-9AED-AFF30547667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48844CAA-CA27-4220-BB0A-A73F6560A6A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05624E54-7CBA-4C8B-8C05-7F2071302AAA}"/>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6" name="Group 125">
            <a:extLst>
              <a:ext uri="{FF2B5EF4-FFF2-40B4-BE49-F238E27FC236}">
                <a16:creationId xmlns:a16="http://schemas.microsoft.com/office/drawing/2014/main" id="{497EEE6C-F0F4-4E8E-A29D-1735A0CFAFD8}"/>
              </a:ext>
            </a:extLst>
          </p:cNvPr>
          <p:cNvGrpSpPr/>
          <p:nvPr/>
        </p:nvGrpSpPr>
        <p:grpSpPr>
          <a:xfrm>
            <a:off x="6082251" y="1787288"/>
            <a:ext cx="91440" cy="3657600"/>
            <a:chOff x="8293100" y="2546350"/>
            <a:chExt cx="127000" cy="3429000"/>
          </a:xfrm>
          <a:solidFill>
            <a:schemeClr val="tx1"/>
          </a:solidFill>
        </p:grpSpPr>
        <p:sp>
          <p:nvSpPr>
            <p:cNvPr id="127" name="Rectangle 126">
              <a:extLst>
                <a:ext uri="{FF2B5EF4-FFF2-40B4-BE49-F238E27FC236}">
                  <a16:creationId xmlns:a16="http://schemas.microsoft.com/office/drawing/2014/main" id="{8F1D3E72-C1D4-471A-AAE1-694B4BB16CB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23DC026-FF67-4978-BFB5-7A97F99D0E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7A93131-CABE-488E-8849-408948E2A51A}"/>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814FACE9-7777-405D-AD61-B96255351606}"/>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375CE8DF-5076-45B2-969A-F6F5966DF5EA}"/>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2DAADC36-B173-4887-B53C-EEC256609E02}"/>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E1E8A74A-E127-4663-BD21-30FC9C39CDB1}"/>
                </a:ext>
              </a:extLst>
            </p:cNvPr>
            <p:cNvGrpSpPr/>
            <p:nvPr/>
          </p:nvGrpSpPr>
          <p:grpSpPr>
            <a:xfrm>
              <a:off x="8293100" y="3308350"/>
              <a:ext cx="127000" cy="762000"/>
              <a:chOff x="8445500" y="2698750"/>
              <a:chExt cx="127000" cy="762000"/>
            </a:xfrm>
            <a:grpFill/>
          </p:grpSpPr>
          <p:sp>
            <p:nvSpPr>
              <p:cNvPr id="150" name="Rectangle 149">
                <a:extLst>
                  <a:ext uri="{FF2B5EF4-FFF2-40B4-BE49-F238E27FC236}">
                    <a16:creationId xmlns:a16="http://schemas.microsoft.com/office/drawing/2014/main" id="{E9069D81-3E5A-4185-971C-E90F5FDEA30B}"/>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385D9CA4-9554-4631-934E-01E260196A9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89DF4621-1E03-4934-B790-5ADB3E7752D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9F7505EB-D976-411A-8263-523583D2699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1FE51F29-6FA3-4B49-B9E6-EF1ABDBCCA3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2D6DD31E-461B-4753-9417-DB189723145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5F9AA4F4-7862-44C2-99D4-47EE312B18B9}"/>
                </a:ext>
              </a:extLst>
            </p:cNvPr>
            <p:cNvGrpSpPr/>
            <p:nvPr/>
          </p:nvGrpSpPr>
          <p:grpSpPr>
            <a:xfrm>
              <a:off x="8293100" y="4070351"/>
              <a:ext cx="127000" cy="1523999"/>
              <a:chOff x="8445500" y="2698751"/>
              <a:chExt cx="127000" cy="1523999"/>
            </a:xfrm>
            <a:grpFill/>
          </p:grpSpPr>
          <p:sp>
            <p:nvSpPr>
              <p:cNvPr id="138" name="Rectangle 137">
                <a:extLst>
                  <a:ext uri="{FF2B5EF4-FFF2-40B4-BE49-F238E27FC236}">
                    <a16:creationId xmlns:a16="http://schemas.microsoft.com/office/drawing/2014/main" id="{AA2CBDEC-41A2-4485-98A1-89B5EFCDFE9E}"/>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DF153941-53EF-4D08-A45A-F28425C66FB2}"/>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EEA2C23C-1112-4269-AEC6-A95F37A8366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6834218D-0575-413E-AC05-EBB88CA9E98B}"/>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CB824D12-6877-47A2-B0F1-5C6183DAE2E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627118A8-206C-4476-9CB7-B25AB2853FD6}"/>
                  </a:ext>
                </a:extLst>
              </p:cNvPr>
              <p:cNvGrpSpPr/>
              <p:nvPr/>
            </p:nvGrpSpPr>
            <p:grpSpPr>
              <a:xfrm>
                <a:off x="8445500" y="3460750"/>
                <a:ext cx="127000" cy="762000"/>
                <a:chOff x="8445500" y="2698750"/>
                <a:chExt cx="127000" cy="762000"/>
              </a:xfrm>
              <a:grpFill/>
            </p:grpSpPr>
            <p:sp>
              <p:nvSpPr>
                <p:cNvPr id="144" name="Rectangle 143">
                  <a:extLst>
                    <a:ext uri="{FF2B5EF4-FFF2-40B4-BE49-F238E27FC236}">
                      <a16:creationId xmlns:a16="http://schemas.microsoft.com/office/drawing/2014/main" id="{BA3DE1DA-F7ED-437E-B862-24259A91184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9AC670D9-CEAF-4D93-8D06-E997AB87DA89}"/>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79AF6D9A-6FA7-4FC7-9E6E-30541A35393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15F4C76-0640-45D0-9541-AB0241EE99AF}"/>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4C5DB3FB-3804-4A10-ADCC-53444796C9E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0D16CCD4-2A0D-427B-9086-28D3EA0072A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5" name="Rectangle 134">
              <a:extLst>
                <a:ext uri="{FF2B5EF4-FFF2-40B4-BE49-F238E27FC236}">
                  <a16:creationId xmlns:a16="http://schemas.microsoft.com/office/drawing/2014/main" id="{C1FDD154-507F-4053-B681-605C18993CB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C9B1D5F0-5BD6-4683-B9EE-051BD5D7C855}"/>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0739EB4-45C1-4042-8CE3-365F1291469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3" name="Straight Connector 162">
            <a:extLst>
              <a:ext uri="{FF2B5EF4-FFF2-40B4-BE49-F238E27FC236}">
                <a16:creationId xmlns:a16="http://schemas.microsoft.com/office/drawing/2014/main" id="{343AB3F8-8C47-40F0-B2B0-D56622A7EB1D}"/>
              </a:ext>
            </a:extLst>
          </p:cNvPr>
          <p:cNvCxnSpPr>
            <a:cxnSpLocks/>
          </p:cNvCxnSpPr>
          <p:nvPr/>
        </p:nvCxnSpPr>
        <p:spPr>
          <a:xfrm>
            <a:off x="2947161" y="4970918"/>
            <a:ext cx="3148837" cy="0"/>
          </a:xfrm>
          <a:prstGeom prst="line">
            <a:avLst/>
          </a:prstGeom>
          <a:ln w="38100">
            <a:solidFill>
              <a:srgbClr val="843C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94F1141-F073-436D-8E2F-95BF2A3B53B3}"/>
              </a:ext>
            </a:extLst>
          </p:cNvPr>
          <p:cNvCxnSpPr>
            <a:stCxn id="127" idx="3"/>
          </p:cNvCxnSpPr>
          <p:nvPr/>
        </p:nvCxnSpPr>
        <p:spPr>
          <a:xfrm>
            <a:off x="6173691" y="1855022"/>
            <a:ext cx="3124124" cy="3454399"/>
          </a:xfrm>
          <a:prstGeom prst="line">
            <a:avLst/>
          </a:prstGeom>
          <a:ln w="38100">
            <a:solidFill>
              <a:srgbClr val="548235"/>
            </a:solidFill>
          </a:ln>
        </p:spPr>
        <p:style>
          <a:lnRef idx="1">
            <a:schemeClr val="accent1"/>
          </a:lnRef>
          <a:fillRef idx="0">
            <a:schemeClr val="accent1"/>
          </a:fillRef>
          <a:effectRef idx="0">
            <a:schemeClr val="accent1"/>
          </a:effectRef>
          <a:fontRef idx="minor">
            <a:schemeClr val="tx1"/>
          </a:fontRef>
        </p:style>
      </p:cxnSp>
      <p:grpSp>
        <p:nvGrpSpPr>
          <p:cNvPr id="309" name="Group 308">
            <a:extLst>
              <a:ext uri="{FF2B5EF4-FFF2-40B4-BE49-F238E27FC236}">
                <a16:creationId xmlns:a16="http://schemas.microsoft.com/office/drawing/2014/main" id="{DD02B2EF-96E7-4819-8948-A0B020C6CC87}"/>
              </a:ext>
            </a:extLst>
          </p:cNvPr>
          <p:cNvGrpSpPr/>
          <p:nvPr/>
        </p:nvGrpSpPr>
        <p:grpSpPr>
          <a:xfrm>
            <a:off x="9220135" y="1796433"/>
            <a:ext cx="91440" cy="3657600"/>
            <a:chOff x="8293100" y="2546350"/>
            <a:chExt cx="127000" cy="3429000"/>
          </a:xfrm>
          <a:solidFill>
            <a:schemeClr val="bg1">
              <a:lumMod val="65000"/>
            </a:schemeClr>
          </a:solidFill>
        </p:grpSpPr>
        <p:sp>
          <p:nvSpPr>
            <p:cNvPr id="310" name="Rectangle 309">
              <a:extLst>
                <a:ext uri="{FF2B5EF4-FFF2-40B4-BE49-F238E27FC236}">
                  <a16:creationId xmlns:a16="http://schemas.microsoft.com/office/drawing/2014/main" id="{DE6C564E-E34B-49F4-BD01-92DEAE6B5CF8}"/>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Rectangle 310">
              <a:extLst>
                <a:ext uri="{FF2B5EF4-FFF2-40B4-BE49-F238E27FC236}">
                  <a16:creationId xmlns:a16="http://schemas.microsoft.com/office/drawing/2014/main" id="{88B70376-A279-4008-8E11-D3E299FEA703}"/>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311">
              <a:extLst>
                <a:ext uri="{FF2B5EF4-FFF2-40B4-BE49-F238E27FC236}">
                  <a16:creationId xmlns:a16="http://schemas.microsoft.com/office/drawing/2014/main" id="{4926B9BB-DC53-47DB-98CD-F2CACB6DBE60}"/>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312">
              <a:extLst>
                <a:ext uri="{FF2B5EF4-FFF2-40B4-BE49-F238E27FC236}">
                  <a16:creationId xmlns:a16="http://schemas.microsoft.com/office/drawing/2014/main" id="{33DD2354-0C59-4B25-85CC-E906A4E6C592}"/>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A292BA46-3E6C-463A-902A-C3965C3780F6}"/>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76C4F14F-2EEA-4597-940A-60F2EA393A68}"/>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6" name="Group 315">
              <a:extLst>
                <a:ext uri="{FF2B5EF4-FFF2-40B4-BE49-F238E27FC236}">
                  <a16:creationId xmlns:a16="http://schemas.microsoft.com/office/drawing/2014/main" id="{9D66EDC5-3D87-4C25-8861-1D47A8FF7EE3}"/>
                </a:ext>
              </a:extLst>
            </p:cNvPr>
            <p:cNvGrpSpPr/>
            <p:nvPr/>
          </p:nvGrpSpPr>
          <p:grpSpPr>
            <a:xfrm>
              <a:off x="8293100" y="3308350"/>
              <a:ext cx="127000" cy="762000"/>
              <a:chOff x="8445500" y="2698750"/>
              <a:chExt cx="127000" cy="762000"/>
            </a:xfrm>
            <a:grpFill/>
          </p:grpSpPr>
          <p:sp>
            <p:nvSpPr>
              <p:cNvPr id="334" name="Rectangle 333">
                <a:extLst>
                  <a:ext uri="{FF2B5EF4-FFF2-40B4-BE49-F238E27FC236}">
                    <a16:creationId xmlns:a16="http://schemas.microsoft.com/office/drawing/2014/main" id="{DACCCFD2-57EF-49F1-93E0-FC26BA26EC4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99F95790-48D1-4563-A226-EFBAE4C689C8}"/>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3889A166-E34E-41A1-B51F-89D08D35A59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336">
                <a:extLst>
                  <a:ext uri="{FF2B5EF4-FFF2-40B4-BE49-F238E27FC236}">
                    <a16:creationId xmlns:a16="http://schemas.microsoft.com/office/drawing/2014/main" id="{FF4F1A2B-A074-4D8C-85B9-0A82095F4A4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337">
                <a:extLst>
                  <a:ext uri="{FF2B5EF4-FFF2-40B4-BE49-F238E27FC236}">
                    <a16:creationId xmlns:a16="http://schemas.microsoft.com/office/drawing/2014/main" id="{C88DD67F-AE3A-46C5-9774-9B194BAF0061}"/>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338">
                <a:extLst>
                  <a:ext uri="{FF2B5EF4-FFF2-40B4-BE49-F238E27FC236}">
                    <a16:creationId xmlns:a16="http://schemas.microsoft.com/office/drawing/2014/main" id="{2B5C4C5D-B513-4A88-83F1-80EE0D9FAF3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7" name="Group 316">
              <a:extLst>
                <a:ext uri="{FF2B5EF4-FFF2-40B4-BE49-F238E27FC236}">
                  <a16:creationId xmlns:a16="http://schemas.microsoft.com/office/drawing/2014/main" id="{B7E98AD2-899C-4D90-8995-5ABB82C79215}"/>
                </a:ext>
              </a:extLst>
            </p:cNvPr>
            <p:cNvGrpSpPr/>
            <p:nvPr/>
          </p:nvGrpSpPr>
          <p:grpSpPr>
            <a:xfrm>
              <a:off x="8293100" y="4070350"/>
              <a:ext cx="127000" cy="1524000"/>
              <a:chOff x="8445500" y="2698750"/>
              <a:chExt cx="127000" cy="1524000"/>
            </a:xfrm>
            <a:grpFill/>
          </p:grpSpPr>
          <p:sp>
            <p:nvSpPr>
              <p:cNvPr id="321" name="Rectangle 320">
                <a:extLst>
                  <a:ext uri="{FF2B5EF4-FFF2-40B4-BE49-F238E27FC236}">
                    <a16:creationId xmlns:a16="http://schemas.microsoft.com/office/drawing/2014/main" id="{60EA4C30-50DA-44A2-A2A8-4AC3C2383EA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BE2C3CEF-EB63-4B21-829D-E002589E040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10A581F7-08B1-4B98-AA3D-259CF84D76C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C022E4A6-1929-4358-82D4-58675548043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75718494-86C6-433C-99CB-A81380F425D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a:extLst>
                  <a:ext uri="{FF2B5EF4-FFF2-40B4-BE49-F238E27FC236}">
                    <a16:creationId xmlns:a16="http://schemas.microsoft.com/office/drawing/2014/main" id="{198D59E9-3E5F-4E23-97B3-654D9985066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7" name="Group 326">
                <a:extLst>
                  <a:ext uri="{FF2B5EF4-FFF2-40B4-BE49-F238E27FC236}">
                    <a16:creationId xmlns:a16="http://schemas.microsoft.com/office/drawing/2014/main" id="{1B58D01C-2CDD-4203-A07D-247D07C7131F}"/>
                  </a:ext>
                </a:extLst>
              </p:cNvPr>
              <p:cNvGrpSpPr/>
              <p:nvPr/>
            </p:nvGrpSpPr>
            <p:grpSpPr>
              <a:xfrm>
                <a:off x="8445500" y="3460750"/>
                <a:ext cx="127000" cy="762000"/>
                <a:chOff x="8445500" y="2698750"/>
                <a:chExt cx="127000" cy="762000"/>
              </a:xfrm>
              <a:grpFill/>
            </p:grpSpPr>
            <p:sp>
              <p:nvSpPr>
                <p:cNvPr id="328" name="Rectangle 327">
                  <a:extLst>
                    <a:ext uri="{FF2B5EF4-FFF2-40B4-BE49-F238E27FC236}">
                      <a16:creationId xmlns:a16="http://schemas.microsoft.com/office/drawing/2014/main" id="{F4AFBFF9-A483-4935-94AC-0E7BA33BD3A0}"/>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328">
                  <a:extLst>
                    <a:ext uri="{FF2B5EF4-FFF2-40B4-BE49-F238E27FC236}">
                      <a16:creationId xmlns:a16="http://schemas.microsoft.com/office/drawing/2014/main" id="{A83DB975-C721-4AAA-A884-72946B13D336}"/>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329">
                  <a:extLst>
                    <a:ext uri="{FF2B5EF4-FFF2-40B4-BE49-F238E27FC236}">
                      <a16:creationId xmlns:a16="http://schemas.microsoft.com/office/drawing/2014/main" id="{DECF38C1-9A68-4589-A071-957B4966934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A0BA7939-DCBE-4D2F-8592-BC54C626110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Rectangle 331">
                  <a:extLst>
                    <a:ext uri="{FF2B5EF4-FFF2-40B4-BE49-F238E27FC236}">
                      <a16:creationId xmlns:a16="http://schemas.microsoft.com/office/drawing/2014/main" id="{95D7A60E-EEFE-4F8D-8CE2-2BFBF61902F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332">
                  <a:extLst>
                    <a:ext uri="{FF2B5EF4-FFF2-40B4-BE49-F238E27FC236}">
                      <a16:creationId xmlns:a16="http://schemas.microsoft.com/office/drawing/2014/main" id="{3E943917-CA56-42A2-933B-B1D5CB11BF5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8" name="Rectangle 317">
              <a:extLst>
                <a:ext uri="{FF2B5EF4-FFF2-40B4-BE49-F238E27FC236}">
                  <a16:creationId xmlns:a16="http://schemas.microsoft.com/office/drawing/2014/main" id="{022317D7-8594-46D7-AA27-5DC0537C855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Rectangle 318">
              <a:extLst>
                <a:ext uri="{FF2B5EF4-FFF2-40B4-BE49-F238E27FC236}">
                  <a16:creationId xmlns:a16="http://schemas.microsoft.com/office/drawing/2014/main" id="{B7B97EE3-A33E-4E26-AC08-74BE65B9D32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A23DBC47-693B-4073-B585-91763DF1675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 name="Oval 165">
            <a:extLst>
              <a:ext uri="{FF2B5EF4-FFF2-40B4-BE49-F238E27FC236}">
                <a16:creationId xmlns:a16="http://schemas.microsoft.com/office/drawing/2014/main" id="{E376258E-C617-42AC-86CC-2EA43C68349C}"/>
              </a:ext>
            </a:extLst>
          </p:cNvPr>
          <p:cNvSpPr/>
          <p:nvPr/>
        </p:nvSpPr>
        <p:spPr>
          <a:xfrm>
            <a:off x="5934872"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7" name="Straight Arrow Connector 166">
            <a:extLst>
              <a:ext uri="{FF2B5EF4-FFF2-40B4-BE49-F238E27FC236}">
                <a16:creationId xmlns:a16="http://schemas.microsoft.com/office/drawing/2014/main" id="{57787637-78FF-4EEB-A47D-39F568317FFF}"/>
              </a:ext>
            </a:extLst>
          </p:cNvPr>
          <p:cNvCxnSpPr>
            <a:cxnSpLocks/>
          </p:cNvCxnSpPr>
          <p:nvPr/>
        </p:nvCxnSpPr>
        <p:spPr>
          <a:xfrm>
            <a:off x="6222851" y="5486400"/>
            <a:ext cx="1497314"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p:sp>
        <p:nvSpPr>
          <p:cNvPr id="168" name="Put a photosensor in front of object">
            <a:extLst>
              <a:ext uri="{FF2B5EF4-FFF2-40B4-BE49-F238E27FC236}">
                <a16:creationId xmlns:a16="http://schemas.microsoft.com/office/drawing/2014/main" id="{E58D4E1D-6806-4FC3-A1D6-F29DF61E67FD}"/>
              </a:ext>
            </a:extLst>
          </p:cNvPr>
          <p:cNvSpPr txBox="1"/>
          <p:nvPr/>
        </p:nvSpPr>
        <p:spPr>
          <a:xfrm>
            <a:off x="5923875" y="5502839"/>
            <a:ext cx="2124999"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focal length f</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9" name="Straight Arrow Connector 168">
            <a:extLst>
              <a:ext uri="{FF2B5EF4-FFF2-40B4-BE49-F238E27FC236}">
                <a16:creationId xmlns:a16="http://schemas.microsoft.com/office/drawing/2014/main" id="{692AA951-6747-4FCB-8961-838DE1EDE113}"/>
              </a:ext>
            </a:extLst>
          </p:cNvPr>
          <p:cNvCxnSpPr>
            <a:cxnSpLocks/>
          </p:cNvCxnSpPr>
          <p:nvPr/>
        </p:nvCxnSpPr>
        <p:spPr>
          <a:xfrm>
            <a:off x="6222851" y="6175999"/>
            <a:ext cx="2993723"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p:sp>
        <p:nvSpPr>
          <p:cNvPr id="170" name="Put a photosensor in front of object">
            <a:extLst>
              <a:ext uri="{FF2B5EF4-FFF2-40B4-BE49-F238E27FC236}">
                <a16:creationId xmlns:a16="http://schemas.microsoft.com/office/drawing/2014/main" id="{B77E7BDB-AF38-412C-9086-82DAD1460A20}"/>
              </a:ext>
            </a:extLst>
          </p:cNvPr>
          <p:cNvSpPr txBox="1"/>
          <p:nvPr/>
        </p:nvSpPr>
        <p:spPr>
          <a:xfrm>
            <a:off x="6222791" y="6180790"/>
            <a:ext cx="3126868"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focus distance D’</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71" name="Straight Connector 170">
            <a:extLst>
              <a:ext uri="{FF2B5EF4-FFF2-40B4-BE49-F238E27FC236}">
                <a16:creationId xmlns:a16="http://schemas.microsoft.com/office/drawing/2014/main" id="{FFD963CB-BAB8-4D84-8059-1444F54C244D}"/>
              </a:ext>
            </a:extLst>
          </p:cNvPr>
          <p:cNvCxnSpPr>
            <a:cxnSpLocks/>
          </p:cNvCxnSpPr>
          <p:nvPr/>
        </p:nvCxnSpPr>
        <p:spPr>
          <a:xfrm>
            <a:off x="7720165" y="1796433"/>
            <a:ext cx="0" cy="36576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048E8D3-74F4-42B8-859D-BDA17DC91372}"/>
              </a:ext>
            </a:extLst>
          </p:cNvPr>
          <p:cNvCxnSpPr>
            <a:cxnSpLocks/>
          </p:cNvCxnSpPr>
          <p:nvPr/>
        </p:nvCxnSpPr>
        <p:spPr>
          <a:xfrm>
            <a:off x="3008377" y="5483232"/>
            <a:ext cx="3027200" cy="0"/>
          </a:xfrm>
          <a:prstGeom prst="straightConnector1">
            <a:avLst/>
          </a:prstGeom>
          <a:ln w="38100" cap="rnd">
            <a:solidFill>
              <a:schemeClr val="tx1"/>
            </a:solidFill>
            <a:bevel/>
            <a:headEnd type="arrow"/>
            <a:tailEnd type="arrow"/>
          </a:ln>
        </p:spPr>
        <p:style>
          <a:lnRef idx="1">
            <a:schemeClr val="accent1"/>
          </a:lnRef>
          <a:fillRef idx="0">
            <a:schemeClr val="accent1"/>
          </a:fillRef>
          <a:effectRef idx="0">
            <a:schemeClr val="accent1"/>
          </a:effectRef>
          <a:fontRef idx="minor">
            <a:schemeClr val="tx1"/>
          </a:fontRef>
        </p:style>
      </p:cxnSp>
      <p:sp>
        <p:nvSpPr>
          <p:cNvPr id="175" name="Put a photosensor in front of object">
            <a:extLst>
              <a:ext uri="{FF2B5EF4-FFF2-40B4-BE49-F238E27FC236}">
                <a16:creationId xmlns:a16="http://schemas.microsoft.com/office/drawing/2014/main" id="{F09EA008-0A48-4A1A-94FB-D1760CDB44C3}"/>
              </a:ext>
            </a:extLst>
          </p:cNvPr>
          <p:cNvSpPr txBox="1"/>
          <p:nvPr/>
        </p:nvSpPr>
        <p:spPr>
          <a:xfrm>
            <a:off x="3008377" y="5502839"/>
            <a:ext cx="3027200"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object distance D</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57157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Visible Light Spectrum</a:t>
            </a:r>
            <a:endParaRPr lang="en-US" dirty="0"/>
          </a:p>
        </p:txBody>
      </p:sp>
      <p:pic>
        <p:nvPicPr>
          <p:cNvPr id="3" name="Picture 2" descr="Image result for electromagnetic spect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090" y="1060342"/>
            <a:ext cx="9753600" cy="535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866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Describing Both Les and Pinhole </a:t>
            </a:r>
            <a:r>
              <a:rPr lang="en-US" dirty="0" smtClean="0"/>
              <a:t>Cameras</a:t>
            </a:r>
            <a:endParaRPr lang="en-US" dirty="0"/>
          </a:p>
        </p:txBody>
      </p:sp>
      <p:grpSp>
        <p:nvGrpSpPr>
          <p:cNvPr id="2" name="Group 1">
            <a:extLst>
              <a:ext uri="{FF2B5EF4-FFF2-40B4-BE49-F238E27FC236}">
                <a16:creationId xmlns:a16="http://schemas.microsoft.com/office/drawing/2014/main" id="{49EAD211-143D-4B93-9D9F-BB99FE5269DD}"/>
              </a:ext>
            </a:extLst>
          </p:cNvPr>
          <p:cNvGrpSpPr/>
          <p:nvPr/>
        </p:nvGrpSpPr>
        <p:grpSpPr>
          <a:xfrm>
            <a:off x="272926" y="1327411"/>
            <a:ext cx="6312810" cy="2415970"/>
            <a:chOff x="2082039" y="1796433"/>
            <a:chExt cx="9570771" cy="3662821"/>
          </a:xfrm>
        </p:grpSpPr>
        <p:grpSp>
          <p:nvGrpSpPr>
            <p:cNvPr id="145" name="Group 144">
              <a:extLst>
                <a:ext uri="{FF2B5EF4-FFF2-40B4-BE49-F238E27FC236}">
                  <a16:creationId xmlns:a16="http://schemas.microsoft.com/office/drawing/2014/main" id="{76412841-11C8-4A15-9BC7-16BD14A6EFA2}"/>
                </a:ext>
              </a:extLst>
            </p:cNvPr>
            <p:cNvGrpSpPr/>
            <p:nvPr/>
          </p:nvGrpSpPr>
          <p:grpSpPr>
            <a:xfrm flipH="1" flipV="1">
              <a:off x="6826724" y="2151763"/>
              <a:ext cx="3228783" cy="3124078"/>
              <a:chOff x="3716332" y="1863712"/>
              <a:chExt cx="6302185" cy="3124078"/>
            </a:xfrm>
          </p:grpSpPr>
          <p:sp>
            <p:nvSpPr>
              <p:cNvPr id="146" name="Line">
                <a:extLst>
                  <a:ext uri="{FF2B5EF4-FFF2-40B4-BE49-F238E27FC236}">
                    <a16:creationId xmlns:a16="http://schemas.microsoft.com/office/drawing/2014/main" id="{C7F3D883-8CFF-4819-A763-EF07D8FE36D8}"/>
                  </a:ext>
                </a:extLst>
              </p:cNvPr>
              <p:cNvSpPr/>
              <p:nvPr/>
            </p:nvSpPr>
            <p:spPr>
              <a:xfrm flipV="1">
                <a:off x="3716336" y="4975472"/>
                <a:ext cx="6151814" cy="388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a:extLst>
                  <a:ext uri="{FF2B5EF4-FFF2-40B4-BE49-F238E27FC236}">
                    <a16:creationId xmlns:a16="http://schemas.microsoft.com/office/drawing/2014/main" id="{6C6AA505-87EA-44FC-BF57-AA54152DEF41}"/>
                  </a:ext>
                </a:extLst>
              </p:cNvPr>
              <p:cNvSpPr/>
              <p:nvPr/>
            </p:nvSpPr>
            <p:spPr>
              <a:xfrm>
                <a:off x="3848101" y="1867378"/>
                <a:ext cx="6020050" cy="2750716"/>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a:extLst>
                  <a:ext uri="{FF2B5EF4-FFF2-40B4-BE49-F238E27FC236}">
                    <a16:creationId xmlns:a16="http://schemas.microsoft.com/office/drawing/2014/main" id="{40190299-5B12-4390-BBDB-D1CB1D39176D}"/>
                  </a:ext>
                </a:extLst>
              </p:cNvPr>
              <p:cNvSpPr/>
              <p:nvPr/>
            </p:nvSpPr>
            <p:spPr>
              <a:xfrm>
                <a:off x="3848101" y="1867378"/>
                <a:ext cx="6020044" cy="2321067"/>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Line">
                <a:extLst>
                  <a:ext uri="{FF2B5EF4-FFF2-40B4-BE49-F238E27FC236}">
                    <a16:creationId xmlns:a16="http://schemas.microsoft.com/office/drawing/2014/main" id="{01F55694-37FC-463B-9EBF-724377D9D43B}"/>
                  </a:ext>
                </a:extLst>
              </p:cNvPr>
              <p:cNvSpPr/>
              <p:nvPr/>
            </p:nvSpPr>
            <p:spPr>
              <a:xfrm>
                <a:off x="3848101" y="1867375"/>
                <a:ext cx="6020031" cy="1927520"/>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Line">
                <a:extLst>
                  <a:ext uri="{FF2B5EF4-FFF2-40B4-BE49-F238E27FC236}">
                    <a16:creationId xmlns:a16="http://schemas.microsoft.com/office/drawing/2014/main" id="{276D8D55-6AD9-4911-8FF5-7DBFD79F304D}"/>
                  </a:ext>
                </a:extLst>
              </p:cNvPr>
              <p:cNvSpPr/>
              <p:nvPr/>
            </p:nvSpPr>
            <p:spPr>
              <a:xfrm>
                <a:off x="3848101" y="1863712"/>
                <a:ext cx="6020038" cy="116793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Line">
                <a:extLst>
                  <a:ext uri="{FF2B5EF4-FFF2-40B4-BE49-F238E27FC236}">
                    <a16:creationId xmlns:a16="http://schemas.microsoft.com/office/drawing/2014/main" id="{70A04765-4F4E-49A1-8CC6-B5A952D7F5F7}"/>
                  </a:ext>
                </a:extLst>
              </p:cNvPr>
              <p:cNvSpPr/>
              <p:nvPr/>
            </p:nvSpPr>
            <p:spPr>
              <a:xfrm>
                <a:off x="3848101" y="1875821"/>
                <a:ext cx="6020033" cy="799869"/>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Line">
                <a:extLst>
                  <a:ext uri="{FF2B5EF4-FFF2-40B4-BE49-F238E27FC236}">
                    <a16:creationId xmlns:a16="http://schemas.microsoft.com/office/drawing/2014/main" id="{A139021A-717B-45DE-99BE-28F820622824}"/>
                  </a:ext>
                </a:extLst>
              </p:cNvPr>
              <p:cNvSpPr/>
              <p:nvPr/>
            </p:nvSpPr>
            <p:spPr>
              <a:xfrm>
                <a:off x="3848101" y="1875820"/>
                <a:ext cx="6090975" cy="462481"/>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Line">
                <a:extLst>
                  <a:ext uri="{FF2B5EF4-FFF2-40B4-BE49-F238E27FC236}">
                    <a16:creationId xmlns:a16="http://schemas.microsoft.com/office/drawing/2014/main" id="{C23E77AF-47E0-47B1-909D-9FCAAF9EFA93}"/>
                  </a:ext>
                </a:extLst>
              </p:cNvPr>
              <p:cNvSpPr/>
              <p:nvPr/>
            </p:nvSpPr>
            <p:spPr>
              <a:xfrm flipV="1">
                <a:off x="3716336" y="4560449"/>
                <a:ext cx="6151814" cy="418905"/>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Line">
                <a:extLst>
                  <a:ext uri="{FF2B5EF4-FFF2-40B4-BE49-F238E27FC236}">
                    <a16:creationId xmlns:a16="http://schemas.microsoft.com/office/drawing/2014/main" id="{C5DDAB91-AEC9-4769-83FA-7A40E514E338}"/>
                  </a:ext>
                </a:extLst>
              </p:cNvPr>
              <p:cNvSpPr/>
              <p:nvPr/>
            </p:nvSpPr>
            <p:spPr>
              <a:xfrm flipV="1">
                <a:off x="3716336" y="4151349"/>
                <a:ext cx="6071097" cy="821976"/>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Line">
                <a:extLst>
                  <a:ext uri="{FF2B5EF4-FFF2-40B4-BE49-F238E27FC236}">
                    <a16:creationId xmlns:a16="http://schemas.microsoft.com/office/drawing/2014/main" id="{BAD10D18-EF7A-44CA-A0B9-B94CC588A551}"/>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Line">
                <a:extLst>
                  <a:ext uri="{FF2B5EF4-FFF2-40B4-BE49-F238E27FC236}">
                    <a16:creationId xmlns:a16="http://schemas.microsoft.com/office/drawing/2014/main" id="{01B1AFB2-43CC-43DD-AB6E-5502C16BEA01}"/>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Line">
                <a:extLst>
                  <a:ext uri="{FF2B5EF4-FFF2-40B4-BE49-F238E27FC236}">
                    <a16:creationId xmlns:a16="http://schemas.microsoft.com/office/drawing/2014/main" id="{FF560E62-78A8-4D33-97FC-A94BF798A318}"/>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D6543BD-9C92-489E-B092-A8E67CBC3A83}"/>
                </a:ext>
              </a:extLst>
            </p:cNvPr>
            <p:cNvGrpSpPr/>
            <p:nvPr/>
          </p:nvGrpSpPr>
          <p:grpSpPr>
            <a:xfrm>
              <a:off x="3716332" y="1863712"/>
              <a:ext cx="6424677" cy="3463994"/>
              <a:chOff x="3716332" y="1863712"/>
              <a:chExt cx="12540172" cy="3463994"/>
            </a:xfrm>
          </p:grpSpPr>
          <p:sp>
            <p:nvSpPr>
              <p:cNvPr id="79" name="Line">
                <a:extLst>
                  <a:ext uri="{FF2B5EF4-FFF2-40B4-BE49-F238E27FC236}">
                    <a16:creationId xmlns:a16="http://schemas.microsoft.com/office/drawing/2014/main" id="{9B406B2D-9607-4295-B661-3557CE7EB756}"/>
                  </a:ext>
                </a:extLst>
              </p:cNvPr>
              <p:cNvSpPr/>
              <p:nvPr/>
            </p:nvSpPr>
            <p:spPr>
              <a:xfrm>
                <a:off x="3716336" y="4979354"/>
                <a:ext cx="6302183" cy="0"/>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a:extLst>
                  <a:ext uri="{FF2B5EF4-FFF2-40B4-BE49-F238E27FC236}">
                    <a16:creationId xmlns:a16="http://schemas.microsoft.com/office/drawing/2014/main" id="{D8D854F8-5C80-4F07-A353-CE638E800C5A}"/>
                  </a:ext>
                </a:extLst>
              </p:cNvPr>
              <p:cNvSpPr/>
              <p:nvPr/>
            </p:nvSpPr>
            <p:spPr>
              <a:xfrm>
                <a:off x="3848100" y="1867380"/>
                <a:ext cx="6170420" cy="3111974"/>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a:extLst>
                  <a:ext uri="{FF2B5EF4-FFF2-40B4-BE49-F238E27FC236}">
                    <a16:creationId xmlns:a16="http://schemas.microsoft.com/office/drawing/2014/main" id="{A66A1EDC-8B13-4066-8145-7C1BB1BF674E}"/>
                  </a:ext>
                </a:extLst>
              </p:cNvPr>
              <p:cNvSpPr/>
              <p:nvPr/>
            </p:nvSpPr>
            <p:spPr>
              <a:xfrm>
                <a:off x="3848100" y="1867378"/>
                <a:ext cx="6170420" cy="2705575"/>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Line">
                <a:extLst>
                  <a:ext uri="{FF2B5EF4-FFF2-40B4-BE49-F238E27FC236}">
                    <a16:creationId xmlns:a16="http://schemas.microsoft.com/office/drawing/2014/main" id="{80AC4938-7A8B-41CD-916A-5BB1A3B45FEA}"/>
                  </a:ext>
                </a:extLst>
              </p:cNvPr>
              <p:cNvSpPr/>
              <p:nvPr/>
            </p:nvSpPr>
            <p:spPr>
              <a:xfrm>
                <a:off x="3848100" y="1867377"/>
                <a:ext cx="6170420" cy="233517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a:extLst>
                  <a:ext uri="{FF2B5EF4-FFF2-40B4-BE49-F238E27FC236}">
                    <a16:creationId xmlns:a16="http://schemas.microsoft.com/office/drawing/2014/main" id="{9CB6ACDC-9522-4465-8CE1-B8F6B66B1809}"/>
                  </a:ext>
                </a:extLst>
              </p:cNvPr>
              <p:cNvSpPr/>
              <p:nvPr/>
            </p:nvSpPr>
            <p:spPr>
              <a:xfrm>
                <a:off x="3848099" y="1867375"/>
                <a:ext cx="12241512" cy="3460331"/>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a:extLst>
                  <a:ext uri="{FF2B5EF4-FFF2-40B4-BE49-F238E27FC236}">
                    <a16:creationId xmlns:a16="http://schemas.microsoft.com/office/drawing/2014/main" id="{165133FB-FA7D-43EC-BA91-DBC77857EF81}"/>
                  </a:ext>
                </a:extLst>
              </p:cNvPr>
              <p:cNvSpPr/>
              <p:nvPr/>
            </p:nvSpPr>
            <p:spPr>
              <a:xfrm>
                <a:off x="3848100" y="1863712"/>
                <a:ext cx="6170420" cy="1503132"/>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Line">
                <a:extLst>
                  <a:ext uri="{FF2B5EF4-FFF2-40B4-BE49-F238E27FC236}">
                    <a16:creationId xmlns:a16="http://schemas.microsoft.com/office/drawing/2014/main" id="{F3A726F6-6292-44F1-A257-73F2FA1DD3F7}"/>
                  </a:ext>
                </a:extLst>
              </p:cNvPr>
              <p:cNvSpPr/>
              <p:nvPr/>
            </p:nvSpPr>
            <p:spPr>
              <a:xfrm>
                <a:off x="3848100" y="1875820"/>
                <a:ext cx="6170420" cy="1084624"/>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a:extLst>
                  <a:ext uri="{FF2B5EF4-FFF2-40B4-BE49-F238E27FC236}">
                    <a16:creationId xmlns:a16="http://schemas.microsoft.com/office/drawing/2014/main" id="{1FA1FC63-7513-480B-945B-774476DB82A4}"/>
                  </a:ext>
                </a:extLst>
              </p:cNvPr>
              <p:cNvSpPr/>
              <p:nvPr/>
            </p:nvSpPr>
            <p:spPr>
              <a:xfrm>
                <a:off x="3848099" y="1875819"/>
                <a:ext cx="6170421" cy="669588"/>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a:extLst>
                  <a:ext uri="{FF2B5EF4-FFF2-40B4-BE49-F238E27FC236}">
                    <a16:creationId xmlns:a16="http://schemas.microsoft.com/office/drawing/2014/main" id="{9B76786F-2889-431B-98A3-2CC35244345F}"/>
                  </a:ext>
                </a:extLst>
              </p:cNvPr>
              <p:cNvSpPr/>
              <p:nvPr/>
            </p:nvSpPr>
            <p:spPr>
              <a:xfrm flipV="1">
                <a:off x="3716336" y="4569593"/>
                <a:ext cx="6302183" cy="409761"/>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a:extLst>
                  <a:ext uri="{FF2B5EF4-FFF2-40B4-BE49-F238E27FC236}">
                    <a16:creationId xmlns:a16="http://schemas.microsoft.com/office/drawing/2014/main" id="{E1FE829A-8C31-4228-9CC8-1CFE157FA710}"/>
                  </a:ext>
                </a:extLst>
              </p:cNvPr>
              <p:cNvSpPr/>
              <p:nvPr/>
            </p:nvSpPr>
            <p:spPr>
              <a:xfrm flipV="1">
                <a:off x="3716336" y="4072344"/>
                <a:ext cx="6221458" cy="900981"/>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a:extLst>
                  <a:ext uri="{FF2B5EF4-FFF2-40B4-BE49-F238E27FC236}">
                    <a16:creationId xmlns:a16="http://schemas.microsoft.com/office/drawing/2014/main" id="{972FC199-9155-474C-8275-57FE0FEC1E29}"/>
                  </a:ext>
                </a:extLst>
              </p:cNvPr>
              <p:cNvSpPr/>
              <p:nvPr/>
            </p:nvSpPr>
            <p:spPr>
              <a:xfrm flipV="1">
                <a:off x="3716334" y="2184068"/>
                <a:ext cx="12540170" cy="2796253"/>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Line">
                <a:extLst>
                  <a:ext uri="{FF2B5EF4-FFF2-40B4-BE49-F238E27FC236}">
                    <a16:creationId xmlns:a16="http://schemas.microsoft.com/office/drawing/2014/main" id="{81E13147-76DC-4E67-91AF-FDEC20AA0880}"/>
                  </a:ext>
                </a:extLst>
              </p:cNvPr>
              <p:cNvSpPr/>
              <p:nvPr/>
            </p:nvSpPr>
            <p:spPr>
              <a:xfrm flipV="1">
                <a:off x="3716332" y="2971016"/>
                <a:ext cx="6302185" cy="201677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Line">
                <a:extLst>
                  <a:ext uri="{FF2B5EF4-FFF2-40B4-BE49-F238E27FC236}">
                    <a16:creationId xmlns:a16="http://schemas.microsoft.com/office/drawing/2014/main" id="{CEB1B2E3-9A82-4893-B921-C5B12D1865ED}"/>
                  </a:ext>
                </a:extLst>
              </p:cNvPr>
              <p:cNvSpPr/>
              <p:nvPr/>
            </p:nvSpPr>
            <p:spPr>
              <a:xfrm flipV="1">
                <a:off x="3716332" y="2537024"/>
                <a:ext cx="6302185" cy="2433894"/>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Line">
                <a:extLst>
                  <a:ext uri="{FF2B5EF4-FFF2-40B4-BE49-F238E27FC236}">
                    <a16:creationId xmlns:a16="http://schemas.microsoft.com/office/drawing/2014/main" id="{60441654-4D65-4621-B6EE-20B29F39DDEF}"/>
                  </a:ext>
                </a:extLst>
              </p:cNvPr>
              <p:cNvSpPr/>
              <p:nvPr/>
            </p:nvSpPr>
            <p:spPr>
              <a:xfrm flipV="1">
                <a:off x="3716332" y="2149616"/>
                <a:ext cx="6302185" cy="2821302"/>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7" name="pasted-image.tif" descr="pasted-image.tif">
              <a:extLst>
                <a:ext uri="{FF2B5EF4-FFF2-40B4-BE49-F238E27FC236}">
                  <a16:creationId xmlns:a16="http://schemas.microsoft.com/office/drawing/2014/main" id="{18838C6D-BD45-4EE9-9A41-34CDCF65EE24}"/>
                </a:ext>
              </a:extLst>
            </p:cNvPr>
            <p:cNvPicPr>
              <a:picLocks noChangeAspect="1"/>
            </p:cNvPicPr>
            <p:nvPr/>
          </p:nvPicPr>
          <p:blipFill>
            <a:blip r:embed="rId2">
              <a:extLst/>
            </a:blip>
            <a:stretch>
              <a:fillRect/>
            </a:stretch>
          </p:blipFill>
          <p:spPr>
            <a:xfrm>
              <a:off x="2082039" y="1799101"/>
              <a:ext cx="3187439" cy="3655933"/>
            </a:xfrm>
            <a:prstGeom prst="rect">
              <a:avLst/>
            </a:prstGeom>
            <a:ln w="12700">
              <a:miter lim="400000"/>
            </a:ln>
          </p:spPr>
        </p:pic>
        <p:grpSp>
          <p:nvGrpSpPr>
            <p:cNvPr id="5" name="Group 4">
              <a:extLst>
                <a:ext uri="{FF2B5EF4-FFF2-40B4-BE49-F238E27FC236}">
                  <a16:creationId xmlns:a16="http://schemas.microsoft.com/office/drawing/2014/main" id="{F7406C42-C07E-4163-9ACC-FB32B5C90E1A}"/>
                </a:ext>
              </a:extLst>
            </p:cNvPr>
            <p:cNvGrpSpPr/>
            <p:nvPr/>
          </p:nvGrpSpPr>
          <p:grpSpPr>
            <a:xfrm>
              <a:off x="6706296" y="1796433"/>
              <a:ext cx="386202" cy="3657600"/>
              <a:chOff x="6706296" y="1796433"/>
              <a:chExt cx="386202" cy="3657600"/>
            </a:xfrm>
          </p:grpSpPr>
          <p:grpSp>
            <p:nvGrpSpPr>
              <p:cNvPr id="78" name="Group 77">
                <a:extLst>
                  <a:ext uri="{FF2B5EF4-FFF2-40B4-BE49-F238E27FC236}">
                    <a16:creationId xmlns:a16="http://schemas.microsoft.com/office/drawing/2014/main" id="{CE111563-E04D-43BC-96DB-7CE5F8876E4D}"/>
                  </a:ext>
                </a:extLst>
              </p:cNvPr>
              <p:cNvGrpSpPr/>
              <p:nvPr/>
            </p:nvGrpSpPr>
            <p:grpSpPr>
              <a:xfrm>
                <a:off x="6853677" y="1796433"/>
                <a:ext cx="91440" cy="3657600"/>
                <a:chOff x="8293100" y="2546350"/>
                <a:chExt cx="127000" cy="3429000"/>
              </a:xfrm>
              <a:solidFill>
                <a:schemeClr val="tx1"/>
              </a:solidFill>
            </p:grpSpPr>
            <p:sp>
              <p:nvSpPr>
                <p:cNvPr id="90" name="Rectangle 89">
                  <a:extLst>
                    <a:ext uri="{FF2B5EF4-FFF2-40B4-BE49-F238E27FC236}">
                      <a16:creationId xmlns:a16="http://schemas.microsoft.com/office/drawing/2014/main" id="{47678368-994A-4D09-B9B2-2940825D3329}"/>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C27EF02D-05DA-4FFC-AE9C-9EF92A6FACF0}"/>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F2A764CA-54F9-4FA9-8A8C-F0EBE30D29E2}"/>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3105436B-E068-4EC7-9AFE-687819977C6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B06B5A7-CE98-4558-8E34-5C45A3A1B8E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C9394235-609F-463C-9CF5-A3DB879AE149}"/>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7" name="Group 96">
                  <a:extLst>
                    <a:ext uri="{FF2B5EF4-FFF2-40B4-BE49-F238E27FC236}">
                      <a16:creationId xmlns:a16="http://schemas.microsoft.com/office/drawing/2014/main" id="{5DFD702D-6163-4A92-8B03-96CB48B21DDD}"/>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CB4FF769-07B4-4CE1-8750-D97A8900EF29}"/>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5CD82D04-F287-4493-A289-B0D06EEF6E9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63037B29-A41F-4FB5-83AE-C48061FA1D3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a:extLst>
                      <a:ext uri="{FF2B5EF4-FFF2-40B4-BE49-F238E27FC236}">
                        <a16:creationId xmlns:a16="http://schemas.microsoft.com/office/drawing/2014/main" id="{BF6A7CDA-65BF-4528-9C1A-C1B4A6AD11B0}"/>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684D628F-A0EF-43FC-B6A0-A8253DC2CA4D}"/>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D02D1903-6077-43D7-9552-385687E7AC3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8" name="Group 97">
                  <a:extLst>
                    <a:ext uri="{FF2B5EF4-FFF2-40B4-BE49-F238E27FC236}">
                      <a16:creationId xmlns:a16="http://schemas.microsoft.com/office/drawing/2014/main" id="{FD86EFC1-C3A3-4A6E-85E7-72F7C60A7071}"/>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949EB461-3F12-4DE6-9616-0F206A7F94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654775B-EE03-4FD7-93BF-FF208415970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788CA53C-C7EF-4E27-9092-6523A2F1390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D903F2CC-33F0-44C8-A7C6-0402F0362545}"/>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A0F21D22-A9C8-41D2-B8CA-0018E3A5638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F60BFD3D-59B1-4910-98C5-4A7E53FCE8E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9A1D30B9-69C7-4ADE-8858-913B2A83AE8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A4AAE0FC-6C71-40B1-AE69-DF447BB4B6DE}"/>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11161173-838F-4E0B-BC2B-94E4751FBD9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1501D0AE-DC5A-46B4-86B2-CD94A910AC7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99" name="Rectangle 98">
                  <a:extLst>
                    <a:ext uri="{FF2B5EF4-FFF2-40B4-BE49-F238E27FC236}">
                      <a16:creationId xmlns:a16="http://schemas.microsoft.com/office/drawing/2014/main" id="{44FFADAD-3EE4-4773-B9D0-AA71EC5782EE}"/>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7193AA61-E5BA-4DF5-9F6C-06F4AFDCECC9}"/>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36BD4EFA-CD85-42E5-B557-224A08048F22}"/>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Oval 3">
                <a:extLst>
                  <a:ext uri="{FF2B5EF4-FFF2-40B4-BE49-F238E27FC236}">
                    <a16:creationId xmlns:a16="http://schemas.microsoft.com/office/drawing/2014/main" id="{44B2CBEA-8FD2-42B3-8052-C4EFE24174A7}"/>
                  </a:ext>
                </a:extLst>
              </p:cNvPr>
              <p:cNvSpPr/>
              <p:nvPr/>
            </p:nvSpPr>
            <p:spPr>
              <a:xfrm>
                <a:off x="6706296"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63" name="pasted-image.tif" descr="pasted-image.tif">
              <a:extLst>
                <a:ext uri="{FF2B5EF4-FFF2-40B4-BE49-F238E27FC236}">
                  <a16:creationId xmlns:a16="http://schemas.microsoft.com/office/drawing/2014/main" id="{25451EF0-CAAD-4B4E-96F3-44531AFF125E}"/>
                </a:ext>
              </a:extLst>
            </p:cNvPr>
            <p:cNvPicPr>
              <a:picLocks noChangeAspect="1"/>
            </p:cNvPicPr>
            <p:nvPr/>
          </p:nvPicPr>
          <p:blipFill>
            <a:blip r:embed="rId2">
              <a:extLst/>
            </a:blip>
            <a:stretch>
              <a:fillRect/>
            </a:stretch>
          </p:blipFill>
          <p:spPr>
            <a:xfrm flipH="1" flipV="1">
              <a:off x="8465371" y="1803321"/>
              <a:ext cx="3187439" cy="3655933"/>
            </a:xfrm>
            <a:prstGeom prst="rect">
              <a:avLst/>
            </a:prstGeom>
            <a:ln w="12700">
              <a:miter lim="400000"/>
            </a:ln>
          </p:spPr>
        </p:pic>
      </p:grpSp>
      <p:grpSp>
        <p:nvGrpSpPr>
          <p:cNvPr id="64" name="Group 63">
            <a:extLst>
              <a:ext uri="{FF2B5EF4-FFF2-40B4-BE49-F238E27FC236}">
                <a16:creationId xmlns:a16="http://schemas.microsoft.com/office/drawing/2014/main" id="{A0B4E097-17DD-439A-9CB4-151CF8CB13D0}"/>
              </a:ext>
            </a:extLst>
          </p:cNvPr>
          <p:cNvGrpSpPr>
            <a:grpSpLocks noChangeAspect="1"/>
          </p:cNvGrpSpPr>
          <p:nvPr/>
        </p:nvGrpSpPr>
        <p:grpSpPr>
          <a:xfrm>
            <a:off x="277854" y="4074386"/>
            <a:ext cx="6311247" cy="2421402"/>
            <a:chOff x="1310615" y="1787288"/>
            <a:chExt cx="9570771" cy="3671966"/>
          </a:xfrm>
        </p:grpSpPr>
        <p:sp>
          <p:nvSpPr>
            <p:cNvPr id="65" name="Line">
              <a:extLst>
                <a:ext uri="{FF2B5EF4-FFF2-40B4-BE49-F238E27FC236}">
                  <a16:creationId xmlns:a16="http://schemas.microsoft.com/office/drawing/2014/main" id="{428F841C-E93D-4082-813B-D80702D47C7F}"/>
                </a:ext>
              </a:extLst>
            </p:cNvPr>
            <p:cNvSpPr/>
            <p:nvPr/>
          </p:nvSpPr>
          <p:spPr>
            <a:xfrm flipH="1">
              <a:off x="6132337" y="2160199"/>
              <a:ext cx="3151744" cy="3882"/>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a:extLst>
                <a:ext uri="{FF2B5EF4-FFF2-40B4-BE49-F238E27FC236}">
                  <a16:creationId xmlns:a16="http://schemas.microsoft.com/office/drawing/2014/main" id="{6A380FDB-8A24-4042-9334-894F4D4155B9}"/>
                </a:ext>
              </a:extLst>
            </p:cNvPr>
            <p:cNvSpPr/>
            <p:nvPr/>
          </p:nvSpPr>
          <p:spPr>
            <a:xfrm flipH="1" flipV="1">
              <a:off x="6132337" y="2521459"/>
              <a:ext cx="3084237" cy="2750716"/>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a:extLst>
                <a:ext uri="{FF2B5EF4-FFF2-40B4-BE49-F238E27FC236}">
                  <a16:creationId xmlns:a16="http://schemas.microsoft.com/office/drawing/2014/main" id="{DA658B86-678B-4EB7-80FF-4D9F63FEA19A}"/>
                </a:ext>
              </a:extLst>
            </p:cNvPr>
            <p:cNvSpPr/>
            <p:nvPr/>
          </p:nvSpPr>
          <p:spPr>
            <a:xfrm flipH="1" flipV="1">
              <a:off x="6132340" y="2951108"/>
              <a:ext cx="3084234" cy="2321067"/>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Line">
              <a:extLst>
                <a:ext uri="{FF2B5EF4-FFF2-40B4-BE49-F238E27FC236}">
                  <a16:creationId xmlns:a16="http://schemas.microsoft.com/office/drawing/2014/main" id="{21A6485F-D683-48DB-AA50-3EEF2B906200}"/>
                </a:ext>
              </a:extLst>
            </p:cNvPr>
            <p:cNvSpPr/>
            <p:nvPr/>
          </p:nvSpPr>
          <p:spPr>
            <a:xfrm flipH="1" flipV="1">
              <a:off x="6132346" y="3344658"/>
              <a:ext cx="3084228" cy="1927520"/>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a:extLst>
                <a:ext uri="{FF2B5EF4-FFF2-40B4-BE49-F238E27FC236}">
                  <a16:creationId xmlns:a16="http://schemas.microsoft.com/office/drawing/2014/main" id="{C5BBAB88-A711-4144-A0E3-AF64B6C8C6E4}"/>
                </a:ext>
              </a:extLst>
            </p:cNvPr>
            <p:cNvSpPr/>
            <p:nvPr/>
          </p:nvSpPr>
          <p:spPr>
            <a:xfrm flipH="1" flipV="1">
              <a:off x="6132343" y="4107909"/>
              <a:ext cx="3084231" cy="1167932"/>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a:extLst>
                <a:ext uri="{FF2B5EF4-FFF2-40B4-BE49-F238E27FC236}">
                  <a16:creationId xmlns:a16="http://schemas.microsoft.com/office/drawing/2014/main" id="{87F02C2E-21D8-400D-BCEF-63BE99B4E5C9}"/>
                </a:ext>
              </a:extLst>
            </p:cNvPr>
            <p:cNvSpPr/>
            <p:nvPr/>
          </p:nvSpPr>
          <p:spPr>
            <a:xfrm flipH="1" flipV="1">
              <a:off x="6132345" y="4463863"/>
              <a:ext cx="3084229" cy="799869"/>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a:extLst>
                <a:ext uri="{FF2B5EF4-FFF2-40B4-BE49-F238E27FC236}">
                  <a16:creationId xmlns:a16="http://schemas.microsoft.com/office/drawing/2014/main" id="{B2D5543D-1798-4C34-BDD0-714242114DFC}"/>
                </a:ext>
              </a:extLst>
            </p:cNvPr>
            <p:cNvSpPr/>
            <p:nvPr/>
          </p:nvSpPr>
          <p:spPr>
            <a:xfrm flipH="1" flipV="1">
              <a:off x="6096000" y="4801252"/>
              <a:ext cx="3120574" cy="462481"/>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a:extLst>
                <a:ext uri="{FF2B5EF4-FFF2-40B4-BE49-F238E27FC236}">
                  <a16:creationId xmlns:a16="http://schemas.microsoft.com/office/drawing/2014/main" id="{5A96AB7E-0B80-413A-A8DE-E299F6A86460}"/>
                </a:ext>
              </a:extLst>
            </p:cNvPr>
            <p:cNvSpPr/>
            <p:nvPr/>
          </p:nvSpPr>
          <p:spPr>
            <a:xfrm flipH="1">
              <a:off x="6132337" y="2160199"/>
              <a:ext cx="3151744" cy="418905"/>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a:extLst>
                <a:ext uri="{FF2B5EF4-FFF2-40B4-BE49-F238E27FC236}">
                  <a16:creationId xmlns:a16="http://schemas.microsoft.com/office/drawing/2014/main" id="{7086A30B-D5A1-475B-911C-82AB05F65419}"/>
                </a:ext>
              </a:extLst>
            </p:cNvPr>
            <p:cNvSpPr/>
            <p:nvPr/>
          </p:nvSpPr>
          <p:spPr>
            <a:xfrm flipH="1">
              <a:off x="6173691" y="2166228"/>
              <a:ext cx="3110390" cy="821976"/>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a:extLst>
                <a:ext uri="{FF2B5EF4-FFF2-40B4-BE49-F238E27FC236}">
                  <a16:creationId xmlns:a16="http://schemas.microsoft.com/office/drawing/2014/main" id="{BD11FAE1-2B2D-4E50-9C40-A7CA589678DC}"/>
                </a:ext>
              </a:extLst>
            </p:cNvPr>
            <p:cNvSpPr/>
            <p:nvPr/>
          </p:nvSpPr>
          <p:spPr>
            <a:xfrm flipH="1">
              <a:off x="6146079" y="2151763"/>
              <a:ext cx="3138003" cy="1946391"/>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a:extLst>
                <a:ext uri="{FF2B5EF4-FFF2-40B4-BE49-F238E27FC236}">
                  <a16:creationId xmlns:a16="http://schemas.microsoft.com/office/drawing/2014/main" id="{3504D44B-D423-42E3-9FD9-A5CD3CDA9105}"/>
                </a:ext>
              </a:extLst>
            </p:cNvPr>
            <p:cNvSpPr/>
            <p:nvPr/>
          </p:nvSpPr>
          <p:spPr>
            <a:xfrm flipH="1">
              <a:off x="6132334" y="2168635"/>
              <a:ext cx="3151748" cy="2428187"/>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a:extLst>
                <a:ext uri="{FF2B5EF4-FFF2-40B4-BE49-F238E27FC236}">
                  <a16:creationId xmlns:a16="http://schemas.microsoft.com/office/drawing/2014/main" id="{B9476D1E-BB12-4CD5-AD5C-B5D57CCB0DCB}"/>
                </a:ext>
              </a:extLst>
            </p:cNvPr>
            <p:cNvSpPr/>
            <p:nvPr/>
          </p:nvSpPr>
          <p:spPr>
            <a:xfrm flipH="1">
              <a:off x="6095998" y="2168634"/>
              <a:ext cx="3188084" cy="2826835"/>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a:extLst>
                <a:ext uri="{FF2B5EF4-FFF2-40B4-BE49-F238E27FC236}">
                  <a16:creationId xmlns:a16="http://schemas.microsoft.com/office/drawing/2014/main" id="{5E95A46C-FDEC-4370-82D4-762A9BAF4A95}"/>
                </a:ext>
              </a:extLst>
            </p:cNvPr>
            <p:cNvSpPr/>
            <p:nvPr/>
          </p:nvSpPr>
          <p:spPr>
            <a:xfrm>
              <a:off x="2944910" y="4979354"/>
              <a:ext cx="3228783" cy="0"/>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Line">
              <a:extLst>
                <a:ext uri="{FF2B5EF4-FFF2-40B4-BE49-F238E27FC236}">
                  <a16:creationId xmlns:a16="http://schemas.microsoft.com/office/drawing/2014/main" id="{A78A408B-D413-4914-B4CE-764D0D51F7D0}"/>
                </a:ext>
              </a:extLst>
            </p:cNvPr>
            <p:cNvSpPr/>
            <p:nvPr/>
          </p:nvSpPr>
          <p:spPr>
            <a:xfrm>
              <a:off x="3012416" y="1867380"/>
              <a:ext cx="3161277" cy="3111974"/>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a:extLst>
                <a:ext uri="{FF2B5EF4-FFF2-40B4-BE49-F238E27FC236}">
                  <a16:creationId xmlns:a16="http://schemas.microsoft.com/office/drawing/2014/main" id="{D22CABD4-6975-4BA2-91C9-C8FF2FA871E1}"/>
                </a:ext>
              </a:extLst>
            </p:cNvPr>
            <p:cNvSpPr/>
            <p:nvPr/>
          </p:nvSpPr>
          <p:spPr>
            <a:xfrm>
              <a:off x="3012416" y="1867378"/>
              <a:ext cx="3161277" cy="2705575"/>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a:extLst>
                <a:ext uri="{FF2B5EF4-FFF2-40B4-BE49-F238E27FC236}">
                  <a16:creationId xmlns:a16="http://schemas.microsoft.com/office/drawing/2014/main" id="{E4CAAC91-228F-4337-8C48-2A0E8F93185A}"/>
                </a:ext>
              </a:extLst>
            </p:cNvPr>
            <p:cNvSpPr/>
            <p:nvPr/>
          </p:nvSpPr>
          <p:spPr>
            <a:xfrm>
              <a:off x="3012416" y="1867377"/>
              <a:ext cx="3161277" cy="2335172"/>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Line">
              <a:extLst>
                <a:ext uri="{FF2B5EF4-FFF2-40B4-BE49-F238E27FC236}">
                  <a16:creationId xmlns:a16="http://schemas.microsoft.com/office/drawing/2014/main" id="{B10E370F-8DB2-4815-8D4C-96BFF7E21BF5}"/>
                </a:ext>
              </a:extLst>
            </p:cNvPr>
            <p:cNvSpPr/>
            <p:nvPr/>
          </p:nvSpPr>
          <p:spPr>
            <a:xfrm>
              <a:off x="3012416" y="1867375"/>
              <a:ext cx="6271665" cy="3460331"/>
            </a:xfrm>
            <a:prstGeom prst="line">
              <a:avLst/>
            </a:prstGeom>
            <a:ln w="38100">
              <a:solidFill>
                <a:schemeClr val="accent6">
                  <a:lumMod val="75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Line">
              <a:extLst>
                <a:ext uri="{FF2B5EF4-FFF2-40B4-BE49-F238E27FC236}">
                  <a16:creationId xmlns:a16="http://schemas.microsoft.com/office/drawing/2014/main" id="{B3140AA3-109D-4E1B-AE55-AB777019412E}"/>
                </a:ext>
              </a:extLst>
            </p:cNvPr>
            <p:cNvSpPr/>
            <p:nvPr/>
          </p:nvSpPr>
          <p:spPr>
            <a:xfrm>
              <a:off x="3012416" y="1863712"/>
              <a:ext cx="3161277" cy="1503132"/>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a:extLst>
                <a:ext uri="{FF2B5EF4-FFF2-40B4-BE49-F238E27FC236}">
                  <a16:creationId xmlns:a16="http://schemas.microsoft.com/office/drawing/2014/main" id="{35DA2CE9-402D-4597-AA4F-29C7151991AD}"/>
                </a:ext>
              </a:extLst>
            </p:cNvPr>
            <p:cNvSpPr/>
            <p:nvPr/>
          </p:nvSpPr>
          <p:spPr>
            <a:xfrm>
              <a:off x="3012416" y="1875820"/>
              <a:ext cx="3161277" cy="1084624"/>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Line">
              <a:extLst>
                <a:ext uri="{FF2B5EF4-FFF2-40B4-BE49-F238E27FC236}">
                  <a16:creationId xmlns:a16="http://schemas.microsoft.com/office/drawing/2014/main" id="{C2333BCC-ED2A-4E12-B776-AD9C8E6D1331}"/>
                </a:ext>
              </a:extLst>
            </p:cNvPr>
            <p:cNvSpPr/>
            <p:nvPr/>
          </p:nvSpPr>
          <p:spPr>
            <a:xfrm>
              <a:off x="3012416" y="1875819"/>
              <a:ext cx="3161277" cy="669588"/>
            </a:xfrm>
            <a:prstGeom prst="line">
              <a:avLst/>
            </a:prstGeom>
            <a:ln w="38100">
              <a:solidFill>
                <a:schemeClr val="accent6">
                  <a:lumMod val="75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Line">
              <a:extLst>
                <a:ext uri="{FF2B5EF4-FFF2-40B4-BE49-F238E27FC236}">
                  <a16:creationId xmlns:a16="http://schemas.microsoft.com/office/drawing/2014/main" id="{007F71BC-1ADC-4E4F-BA17-D3369B350314}"/>
                </a:ext>
              </a:extLst>
            </p:cNvPr>
            <p:cNvSpPr/>
            <p:nvPr/>
          </p:nvSpPr>
          <p:spPr>
            <a:xfrm flipV="1">
              <a:off x="2944910" y="4569593"/>
              <a:ext cx="3228783" cy="409761"/>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Line">
              <a:extLst>
                <a:ext uri="{FF2B5EF4-FFF2-40B4-BE49-F238E27FC236}">
                  <a16:creationId xmlns:a16="http://schemas.microsoft.com/office/drawing/2014/main" id="{690E8F14-EEB3-40FE-84BC-36037C2C2B4B}"/>
                </a:ext>
              </a:extLst>
            </p:cNvPr>
            <p:cNvSpPr/>
            <p:nvPr/>
          </p:nvSpPr>
          <p:spPr>
            <a:xfrm flipV="1">
              <a:off x="2944910" y="4072344"/>
              <a:ext cx="3187425" cy="900981"/>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a:extLst>
                <a:ext uri="{FF2B5EF4-FFF2-40B4-BE49-F238E27FC236}">
                  <a16:creationId xmlns:a16="http://schemas.microsoft.com/office/drawing/2014/main" id="{FB9A021B-67EE-4621-88FC-AC57427286FD}"/>
                </a:ext>
              </a:extLst>
            </p:cNvPr>
            <p:cNvSpPr/>
            <p:nvPr/>
          </p:nvSpPr>
          <p:spPr>
            <a:xfrm flipV="1">
              <a:off x="2944909" y="2193213"/>
              <a:ext cx="6352906" cy="2787107"/>
            </a:xfrm>
            <a:prstGeom prst="line">
              <a:avLst/>
            </a:prstGeom>
            <a:ln w="38100">
              <a:solidFill>
                <a:schemeClr val="accent2">
                  <a:lumMod val="5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ine">
              <a:extLst>
                <a:ext uri="{FF2B5EF4-FFF2-40B4-BE49-F238E27FC236}">
                  <a16:creationId xmlns:a16="http://schemas.microsoft.com/office/drawing/2014/main" id="{D2023319-3DFA-47E3-810B-2B8047EC9AF7}"/>
                </a:ext>
              </a:extLst>
            </p:cNvPr>
            <p:cNvSpPr/>
            <p:nvPr/>
          </p:nvSpPr>
          <p:spPr>
            <a:xfrm flipV="1">
              <a:off x="2944908" y="2971016"/>
              <a:ext cx="3228784" cy="2016774"/>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Line">
              <a:extLst>
                <a:ext uri="{FF2B5EF4-FFF2-40B4-BE49-F238E27FC236}">
                  <a16:creationId xmlns:a16="http://schemas.microsoft.com/office/drawing/2014/main" id="{D4D31CC6-AEC0-464D-8876-B89329CD6C56}"/>
                </a:ext>
              </a:extLst>
            </p:cNvPr>
            <p:cNvSpPr/>
            <p:nvPr/>
          </p:nvSpPr>
          <p:spPr>
            <a:xfrm flipV="1">
              <a:off x="2944908" y="2537024"/>
              <a:ext cx="3228784" cy="2433894"/>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Line">
              <a:extLst>
                <a:ext uri="{FF2B5EF4-FFF2-40B4-BE49-F238E27FC236}">
                  <a16:creationId xmlns:a16="http://schemas.microsoft.com/office/drawing/2014/main" id="{AA580964-348D-43DF-8B5C-5768A9C1B011}"/>
                </a:ext>
              </a:extLst>
            </p:cNvPr>
            <p:cNvSpPr/>
            <p:nvPr/>
          </p:nvSpPr>
          <p:spPr>
            <a:xfrm flipV="1">
              <a:off x="2944908" y="2149616"/>
              <a:ext cx="3228784" cy="2821302"/>
            </a:xfrm>
            <a:prstGeom prst="line">
              <a:avLst/>
            </a:prstGeom>
            <a:ln w="38100">
              <a:solidFill>
                <a:schemeClr val="accent2">
                  <a:lumMod val="50000"/>
                  <a:alpha val="20000"/>
                </a:schemeClr>
              </a:solidFill>
              <a:miter lim="400000"/>
            </a:ln>
          </p:spPr>
          <p:txBody>
            <a:bodyPr lIns="35719" tIns="35719" rIns="35719" bIns="35719" anchor="ctr"/>
            <a:lstStyle/>
            <a:p>
              <a:pPr marL="0" marR="0" lvl="0" indent="0" algn="l" defTabSz="914400" rtl="0" eaLnBrk="1" fontAlgn="auto" latinLnBrk="0" hangingPunct="1">
                <a:lnSpc>
                  <a:spcPct val="100000"/>
                </a:lnSpc>
                <a:spcBef>
                  <a:spcPts val="0"/>
                </a:spcBef>
                <a:spcAft>
                  <a:spcPts val="0"/>
                </a:spcAft>
                <a:buClrTx/>
                <a:buSzTx/>
                <a:buFontTx/>
                <a:buNone/>
                <a:tabLst/>
                <a:defRPr sz="2400"/>
              </a:pPr>
              <a:endParaRPr kumimoji="0" sz="1687"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3" name="pasted-image.tif" descr="pasted-image.tif">
              <a:extLst>
                <a:ext uri="{FF2B5EF4-FFF2-40B4-BE49-F238E27FC236}">
                  <a16:creationId xmlns:a16="http://schemas.microsoft.com/office/drawing/2014/main" id="{8A2E86C8-C204-4778-A500-D1A5799C9464}"/>
                </a:ext>
              </a:extLst>
            </p:cNvPr>
            <p:cNvPicPr>
              <a:picLocks noChangeAspect="1"/>
            </p:cNvPicPr>
            <p:nvPr/>
          </p:nvPicPr>
          <p:blipFill>
            <a:blip r:embed="rId2">
              <a:extLst/>
            </a:blip>
            <a:stretch>
              <a:fillRect/>
            </a:stretch>
          </p:blipFill>
          <p:spPr>
            <a:xfrm>
              <a:off x="1310615" y="1799101"/>
              <a:ext cx="3187439" cy="3655933"/>
            </a:xfrm>
            <a:prstGeom prst="rect">
              <a:avLst/>
            </a:prstGeom>
            <a:ln w="12700">
              <a:miter lim="400000"/>
            </a:ln>
          </p:spPr>
        </p:pic>
        <p:grpSp>
          <p:nvGrpSpPr>
            <p:cNvPr id="134" name="Group 133">
              <a:extLst>
                <a:ext uri="{FF2B5EF4-FFF2-40B4-BE49-F238E27FC236}">
                  <a16:creationId xmlns:a16="http://schemas.microsoft.com/office/drawing/2014/main" id="{49C68732-1661-4EE3-8FAB-F109CD9A0835}"/>
                </a:ext>
              </a:extLst>
            </p:cNvPr>
            <p:cNvGrpSpPr/>
            <p:nvPr/>
          </p:nvGrpSpPr>
          <p:grpSpPr>
            <a:xfrm>
              <a:off x="6082253" y="1796433"/>
              <a:ext cx="91440" cy="3657600"/>
              <a:chOff x="8293100" y="2546350"/>
              <a:chExt cx="127000" cy="3429000"/>
            </a:xfrm>
            <a:solidFill>
              <a:schemeClr val="tx1"/>
            </a:solidFill>
          </p:grpSpPr>
          <p:sp>
            <p:nvSpPr>
              <p:cNvPr id="180" name="Rectangle 179">
                <a:extLst>
                  <a:ext uri="{FF2B5EF4-FFF2-40B4-BE49-F238E27FC236}">
                    <a16:creationId xmlns:a16="http://schemas.microsoft.com/office/drawing/2014/main" id="{A93858A6-325E-4E51-8E53-34497265FB20}"/>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B5F0DC2F-B9EB-42A6-B3B0-5BAD8BA76EB5}"/>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AD819ACD-59B3-4039-A133-FB628A3E565C}"/>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EEB3C953-C849-48BB-B96C-448A7EA24B0F}"/>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3DB71BFE-9841-4E52-BC7E-B658E4484226}"/>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CEDDD544-D7A4-4190-A38C-F739DB01DB9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6" name="Group 185">
                <a:extLst>
                  <a:ext uri="{FF2B5EF4-FFF2-40B4-BE49-F238E27FC236}">
                    <a16:creationId xmlns:a16="http://schemas.microsoft.com/office/drawing/2014/main" id="{3D778DE3-E853-40F9-8D7D-CE0DD0C49C05}"/>
                  </a:ext>
                </a:extLst>
              </p:cNvPr>
              <p:cNvGrpSpPr/>
              <p:nvPr/>
            </p:nvGrpSpPr>
            <p:grpSpPr>
              <a:xfrm>
                <a:off x="8293100" y="3308350"/>
                <a:ext cx="127000" cy="762000"/>
                <a:chOff x="8445500" y="2698750"/>
                <a:chExt cx="127000" cy="762000"/>
              </a:xfrm>
              <a:grpFill/>
            </p:grpSpPr>
            <p:sp>
              <p:nvSpPr>
                <p:cNvPr id="201" name="Rectangle 200">
                  <a:extLst>
                    <a:ext uri="{FF2B5EF4-FFF2-40B4-BE49-F238E27FC236}">
                      <a16:creationId xmlns:a16="http://schemas.microsoft.com/office/drawing/2014/main" id="{E9B10231-B681-4938-91EC-5D5F7F03B0F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A766B5B6-3412-4EBE-89B8-402E7517B8DE}"/>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45B79987-24E8-4391-A3B7-B18E8282E99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CE5072E4-2A49-4BB8-96F6-417B372F80F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Rectangle 204">
                  <a:extLst>
                    <a:ext uri="{FF2B5EF4-FFF2-40B4-BE49-F238E27FC236}">
                      <a16:creationId xmlns:a16="http://schemas.microsoft.com/office/drawing/2014/main" id="{8227A7D5-0858-40C4-9F0D-38E0F25AC12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8115D9DE-3CD9-4920-BF04-00C2A7EBD60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7" name="Group 186">
                <a:extLst>
                  <a:ext uri="{FF2B5EF4-FFF2-40B4-BE49-F238E27FC236}">
                    <a16:creationId xmlns:a16="http://schemas.microsoft.com/office/drawing/2014/main" id="{C5A88EF4-CB5E-495E-BA5C-D209294B97FD}"/>
                  </a:ext>
                </a:extLst>
              </p:cNvPr>
              <p:cNvGrpSpPr/>
              <p:nvPr/>
            </p:nvGrpSpPr>
            <p:grpSpPr>
              <a:xfrm>
                <a:off x="8293100" y="4451350"/>
                <a:ext cx="127000" cy="1143000"/>
                <a:chOff x="8445500" y="3079750"/>
                <a:chExt cx="127000" cy="1143000"/>
              </a:xfrm>
              <a:grpFill/>
            </p:grpSpPr>
            <p:sp>
              <p:nvSpPr>
                <p:cNvPr id="191" name="Rectangle 190">
                  <a:extLst>
                    <a:ext uri="{FF2B5EF4-FFF2-40B4-BE49-F238E27FC236}">
                      <a16:creationId xmlns:a16="http://schemas.microsoft.com/office/drawing/2014/main" id="{A85A0F10-BB70-41C3-B62E-CEBB5AFB29B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4D11B613-B71A-4D64-935D-01926F539D6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D7FACEF5-103A-4A9F-97B5-32E4E541C950}"/>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4" name="Group 193">
                  <a:extLst>
                    <a:ext uri="{FF2B5EF4-FFF2-40B4-BE49-F238E27FC236}">
                      <a16:creationId xmlns:a16="http://schemas.microsoft.com/office/drawing/2014/main" id="{9CBAF6E8-519D-4D19-898A-9CC4A03E93DC}"/>
                    </a:ext>
                  </a:extLst>
                </p:cNvPr>
                <p:cNvGrpSpPr/>
                <p:nvPr/>
              </p:nvGrpSpPr>
              <p:grpSpPr>
                <a:xfrm>
                  <a:off x="8445500" y="3460750"/>
                  <a:ext cx="127000" cy="762000"/>
                  <a:chOff x="8445500" y="2698750"/>
                  <a:chExt cx="127000" cy="762000"/>
                </a:xfrm>
                <a:grpFill/>
              </p:grpSpPr>
              <p:sp>
                <p:nvSpPr>
                  <p:cNvPr id="195" name="Rectangle 194">
                    <a:extLst>
                      <a:ext uri="{FF2B5EF4-FFF2-40B4-BE49-F238E27FC236}">
                        <a16:creationId xmlns:a16="http://schemas.microsoft.com/office/drawing/2014/main" id="{F706A527-CAD1-4EEC-93E7-A2437213B70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5E9A5A2C-8234-418D-AFFD-A475090787EF}"/>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3D49BB5D-8B40-4EAA-B723-19A5E6FC506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8AD83524-8449-4FD6-892B-013781BB341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27A9106E-1FCD-48D7-BD81-4F273FB3663C}"/>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9EE79EF3-261D-40B5-A944-C3F79D3A8957}"/>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88" name="Rectangle 187">
                <a:extLst>
                  <a:ext uri="{FF2B5EF4-FFF2-40B4-BE49-F238E27FC236}">
                    <a16:creationId xmlns:a16="http://schemas.microsoft.com/office/drawing/2014/main" id="{72FD3E20-1D02-4283-A5F6-B21C42A21ADF}"/>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77485AFE-D1F8-49E2-95F1-BF1A38660E4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00635EA4-B554-4463-BA2F-1B01CC808221}"/>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5" name="pasted-image.tif" descr="pasted-image.tif">
              <a:extLst>
                <a:ext uri="{FF2B5EF4-FFF2-40B4-BE49-F238E27FC236}">
                  <a16:creationId xmlns:a16="http://schemas.microsoft.com/office/drawing/2014/main" id="{1C22BB88-94B7-4902-8E7F-F500281A268B}"/>
                </a:ext>
              </a:extLst>
            </p:cNvPr>
            <p:cNvPicPr>
              <a:picLocks noChangeAspect="1"/>
            </p:cNvPicPr>
            <p:nvPr/>
          </p:nvPicPr>
          <p:blipFill>
            <a:blip r:embed="rId2">
              <a:extLst/>
            </a:blip>
            <a:stretch>
              <a:fillRect/>
            </a:stretch>
          </p:blipFill>
          <p:spPr>
            <a:xfrm flipH="1" flipV="1">
              <a:off x="7693947" y="1803321"/>
              <a:ext cx="3187439" cy="3655933"/>
            </a:xfrm>
            <a:prstGeom prst="rect">
              <a:avLst/>
            </a:prstGeom>
            <a:ln w="12700">
              <a:miter lim="400000"/>
            </a:ln>
          </p:spPr>
        </p:pic>
        <p:grpSp>
          <p:nvGrpSpPr>
            <p:cNvPr id="136" name="Group 135">
              <a:extLst>
                <a:ext uri="{FF2B5EF4-FFF2-40B4-BE49-F238E27FC236}">
                  <a16:creationId xmlns:a16="http://schemas.microsoft.com/office/drawing/2014/main" id="{3A81D610-2A1F-432D-AD64-563C795C9DD1}"/>
                </a:ext>
              </a:extLst>
            </p:cNvPr>
            <p:cNvGrpSpPr/>
            <p:nvPr/>
          </p:nvGrpSpPr>
          <p:grpSpPr>
            <a:xfrm>
              <a:off x="6082251" y="1787288"/>
              <a:ext cx="91440" cy="3657600"/>
              <a:chOff x="8293100" y="2546350"/>
              <a:chExt cx="127000" cy="3429000"/>
            </a:xfrm>
            <a:solidFill>
              <a:schemeClr val="tx1"/>
            </a:solidFill>
          </p:grpSpPr>
          <p:sp>
            <p:nvSpPr>
              <p:cNvPr id="137" name="Rectangle 136">
                <a:extLst>
                  <a:ext uri="{FF2B5EF4-FFF2-40B4-BE49-F238E27FC236}">
                    <a16:creationId xmlns:a16="http://schemas.microsoft.com/office/drawing/2014/main" id="{0CFB8F01-32FD-4519-BBD3-B9104BDEDA1B}"/>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5761B002-2FF6-49CC-AE4E-EA5C343F76DB}"/>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AA4E7D2-6CA5-4F9B-AF1A-EEBE6886C188}"/>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4A94B99F-B3D4-4F55-BCEC-C042CA2BAFB7}"/>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B98C28C2-BE77-4285-9C82-0C54542CE62D}"/>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4FAA2E65-9343-49C1-8BD1-EEC8953A6EFF}"/>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426443BE-239B-4ADC-B760-82D4F9529231}"/>
                  </a:ext>
                </a:extLst>
              </p:cNvPr>
              <p:cNvGrpSpPr/>
              <p:nvPr/>
            </p:nvGrpSpPr>
            <p:grpSpPr>
              <a:xfrm>
                <a:off x="8293100" y="3308350"/>
                <a:ext cx="127000" cy="762000"/>
                <a:chOff x="8445500" y="2698750"/>
                <a:chExt cx="127000" cy="762000"/>
              </a:xfrm>
              <a:grpFill/>
            </p:grpSpPr>
            <p:sp>
              <p:nvSpPr>
                <p:cNvPr id="174" name="Rectangle 173">
                  <a:extLst>
                    <a:ext uri="{FF2B5EF4-FFF2-40B4-BE49-F238E27FC236}">
                      <a16:creationId xmlns:a16="http://schemas.microsoft.com/office/drawing/2014/main" id="{758C9A4F-82A5-4C67-8235-5AFE438A489A}"/>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568CC483-3C50-455D-823D-E424C357542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5E6F491B-1A68-4279-9E8C-723CD8652940}"/>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C9155071-26C9-439D-A9EE-193142584BC8}"/>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A70D141A-B6A2-4ED2-A470-B7DBE62F0CA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BF4B686D-BDEB-44D8-A692-9AD02CF786A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EDB48FA8-5CA5-4C07-83D7-4F545A8941B1}"/>
                  </a:ext>
                </a:extLst>
              </p:cNvPr>
              <p:cNvGrpSpPr/>
              <p:nvPr/>
            </p:nvGrpSpPr>
            <p:grpSpPr>
              <a:xfrm>
                <a:off x="8293100" y="4070351"/>
                <a:ext cx="127000" cy="1523999"/>
                <a:chOff x="8445500" y="2698751"/>
                <a:chExt cx="127000" cy="1523999"/>
              </a:xfrm>
              <a:grpFill/>
            </p:grpSpPr>
            <p:sp>
              <p:nvSpPr>
                <p:cNvPr id="161" name="Rectangle 160">
                  <a:extLst>
                    <a:ext uri="{FF2B5EF4-FFF2-40B4-BE49-F238E27FC236}">
                      <a16:creationId xmlns:a16="http://schemas.microsoft.com/office/drawing/2014/main" id="{AAFCFA11-E916-4314-B2B3-28327E2AAABC}"/>
                    </a:ext>
                  </a:extLst>
                </p:cNvPr>
                <p:cNvSpPr/>
                <p:nvPr/>
              </p:nvSpPr>
              <p:spPr>
                <a:xfrm>
                  <a:off x="8445500" y="2698751"/>
                  <a:ext cx="127000" cy="9626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DB2B7940-E4B7-479E-9305-AEA979A1F4A1}"/>
                    </a:ext>
                  </a:extLst>
                </p:cNvPr>
                <p:cNvSpPr/>
                <p:nvPr/>
              </p:nvSpPr>
              <p:spPr>
                <a:xfrm>
                  <a:off x="8445500" y="2968888"/>
                  <a:ext cx="127000" cy="11086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2C4E9C15-6433-4A10-A40F-0EA3F1804B0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F422B314-60AB-437D-8765-E6141DCD737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EE3EF5B6-2A67-48FE-B1C5-833EC0C7E93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a:extLst>
                    <a:ext uri="{FF2B5EF4-FFF2-40B4-BE49-F238E27FC236}">
                      <a16:creationId xmlns:a16="http://schemas.microsoft.com/office/drawing/2014/main" id="{081C51BC-300A-4FB2-AA53-B687C4F923DF}"/>
                    </a:ext>
                  </a:extLst>
                </p:cNvPr>
                <p:cNvGrpSpPr/>
                <p:nvPr/>
              </p:nvGrpSpPr>
              <p:grpSpPr>
                <a:xfrm>
                  <a:off x="8445500" y="3460750"/>
                  <a:ext cx="127000" cy="762000"/>
                  <a:chOff x="8445500" y="2698750"/>
                  <a:chExt cx="127000" cy="762000"/>
                </a:xfrm>
                <a:grpFill/>
              </p:grpSpPr>
              <p:sp>
                <p:nvSpPr>
                  <p:cNvPr id="168" name="Rectangle 167">
                    <a:extLst>
                      <a:ext uri="{FF2B5EF4-FFF2-40B4-BE49-F238E27FC236}">
                        <a16:creationId xmlns:a16="http://schemas.microsoft.com/office/drawing/2014/main" id="{06AABFDC-449F-4945-9E26-C7CD3BCD6C5C}"/>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2E1817AA-1838-4459-9451-9437C56EB3E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D3EAF593-5EB3-4B03-B9FB-6E59AB7AB077}"/>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D3D92B5A-CEFA-4492-9B24-B65E9C3F2F6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8FAEB5AF-9CEF-4F5E-80F5-5BB69FCF93E3}"/>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1CE37E94-162E-49F0-A8D1-96DF2B3AC2B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7" name="Rectangle 146">
                <a:extLst>
                  <a:ext uri="{FF2B5EF4-FFF2-40B4-BE49-F238E27FC236}">
                    <a16:creationId xmlns:a16="http://schemas.microsoft.com/office/drawing/2014/main" id="{F67F90F4-00F9-4188-9A0C-ECBCD303357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B188D373-ED88-457B-A907-26D5562ACE8E}"/>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CE0E0825-7A1B-44B4-8E08-3A73EA4CD1B5}"/>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7" name="circle of confusion">
            <a:extLst>
              <a:ext uri="{FF2B5EF4-FFF2-40B4-BE49-F238E27FC236}">
                <a16:creationId xmlns:a16="http://schemas.microsoft.com/office/drawing/2014/main" id="{9CB3E553-0D10-4E50-A780-8248560ACFA4}"/>
              </a:ext>
            </a:extLst>
          </p:cNvPr>
          <p:cNvSpPr txBox="1"/>
          <p:nvPr/>
        </p:nvSpPr>
        <p:spPr>
          <a:xfrm>
            <a:off x="6710781" y="2458532"/>
            <a:ext cx="5330252" cy="265745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a:solidFill>
                  <a:schemeClr val="accent2"/>
                </a:solidFill>
              </a:defRPr>
            </a:lvl1pP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We can derive properties and descriptions that hold for both camera models if:</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Light" panose="020F0302020204030204"/>
              </a:rPr>
              <a:t>We use only central rays.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Calibri Light" panose="020F0302020204030204"/>
              </a:rPr>
              <a:t>We assume the lens camera is in focus.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strike="noStrike" kern="1200" cap="none" spc="0" normalizeH="0" baseline="0" noProof="0" dirty="0">
                <a:ln>
                  <a:noFill/>
                </a:ln>
                <a:solidFill>
                  <a:prstClr val="black"/>
                </a:solidFill>
                <a:effectLst/>
                <a:uLnTx/>
                <a:uFillTx/>
                <a:latin typeface="Calibri Light" panose="020F0302020204030204"/>
                <a:ea typeface="+mn-ea"/>
                <a:cs typeface="+mn-cs"/>
              </a:rPr>
              <a:t>We assume that </a:t>
            </a:r>
            <a:r>
              <a:rPr kumimoji="0" lang="en-US" sz="2400" b="1" i="0" u="sng" strike="noStrike" kern="1200" cap="none" spc="0" normalizeH="0" baseline="0" noProof="0" dirty="0">
                <a:ln>
                  <a:noFill/>
                </a:ln>
                <a:solidFill>
                  <a:srgbClr val="FF0000"/>
                </a:solidFill>
                <a:effectLst/>
                <a:uLnTx/>
                <a:uFillTx/>
                <a:latin typeface="Calibri Light" panose="020F0302020204030204"/>
                <a:ea typeface="+mn-ea"/>
                <a:cs typeface="+mn-cs"/>
              </a:rPr>
              <a:t>the focus distance of the lens camera is equal to the focal length of the pinhole camera.</a:t>
            </a:r>
            <a:endParaRPr kumimoji="0" sz="2400" b="1" i="0" u="sng" strike="noStrike" kern="1200" cap="none" spc="0" normalizeH="0" baseline="0" noProof="0" dirty="0">
              <a:ln>
                <a:noFill/>
              </a:ln>
              <a:solidFill>
                <a:srgbClr val="FF0000"/>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556862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Understanding the Language of Photography</a:t>
            </a:r>
            <a:endParaRPr lang="en-US" dirty="0"/>
          </a:p>
        </p:txBody>
      </p:sp>
      <p:sp>
        <p:nvSpPr>
          <p:cNvPr id="3" name="Rectangle 2"/>
          <p:cNvSpPr/>
          <p:nvPr/>
        </p:nvSpPr>
        <p:spPr>
          <a:xfrm>
            <a:off x="241299" y="1058525"/>
            <a:ext cx="11667331" cy="5078313"/>
          </a:xfrm>
          <a:prstGeom prst="rect">
            <a:avLst/>
          </a:prstGeom>
        </p:spPr>
        <p:txBody>
          <a:bodyPr wrap="square" numCol="2">
            <a:spAutoFit/>
          </a:bodyPr>
          <a:lstStyle/>
          <a:p>
            <a:pPr marL="285750" indent="-285750">
              <a:lnSpc>
                <a:spcPct val="150000"/>
              </a:lnSpc>
              <a:buFont typeface="Arial" panose="020B0604020202020204" pitchFamily="34" charset="0"/>
              <a:buChar char="•"/>
            </a:pPr>
            <a:r>
              <a:rPr lang="en-US" b="1" dirty="0" smtClean="0"/>
              <a:t>Aperture</a:t>
            </a:r>
          </a:p>
          <a:p>
            <a:pPr marL="285750" indent="-285750">
              <a:lnSpc>
                <a:spcPct val="150000"/>
              </a:lnSpc>
              <a:buFont typeface="Arial" panose="020B0604020202020204" pitchFamily="34" charset="0"/>
              <a:buChar char="•"/>
            </a:pPr>
            <a:r>
              <a:rPr lang="en-US" b="1" dirty="0" smtClean="0"/>
              <a:t>Depth of field</a:t>
            </a:r>
          </a:p>
          <a:p>
            <a:pPr marL="285750" indent="-285750">
              <a:lnSpc>
                <a:spcPct val="150000"/>
              </a:lnSpc>
              <a:buFont typeface="Arial" panose="020B0604020202020204" pitchFamily="34" charset="0"/>
              <a:buChar char="•"/>
            </a:pPr>
            <a:r>
              <a:rPr lang="en-US" b="1" dirty="0" smtClean="0"/>
              <a:t>Exposure</a:t>
            </a:r>
          </a:p>
          <a:p>
            <a:pPr marL="285750" indent="-285750">
              <a:lnSpc>
                <a:spcPct val="150000"/>
              </a:lnSpc>
              <a:buFont typeface="Arial" panose="020B0604020202020204" pitchFamily="34" charset="0"/>
              <a:buChar char="•"/>
            </a:pPr>
            <a:r>
              <a:rPr lang="en-US" b="1" dirty="0" smtClean="0"/>
              <a:t>F-Number</a:t>
            </a:r>
          </a:p>
          <a:p>
            <a:pPr marL="285750" indent="-285750">
              <a:lnSpc>
                <a:spcPct val="150000"/>
              </a:lnSpc>
              <a:buFont typeface="Arial" panose="020B0604020202020204" pitchFamily="34" charset="0"/>
              <a:buChar char="•"/>
            </a:pPr>
            <a:r>
              <a:rPr lang="en-US" b="1" dirty="0" smtClean="0"/>
              <a:t>ISO</a:t>
            </a:r>
          </a:p>
          <a:p>
            <a:pPr marL="285750" indent="-285750">
              <a:lnSpc>
                <a:spcPct val="150000"/>
              </a:lnSpc>
              <a:buFont typeface="Arial" panose="020B0604020202020204" pitchFamily="34" charset="0"/>
              <a:buChar char="•"/>
            </a:pPr>
            <a:r>
              <a:rPr lang="en-US" b="1" dirty="0" smtClean="0"/>
              <a:t>RAW</a:t>
            </a:r>
          </a:p>
          <a:p>
            <a:pPr marL="285750" indent="-285750">
              <a:lnSpc>
                <a:spcPct val="150000"/>
              </a:lnSpc>
              <a:buFont typeface="Arial" panose="020B0604020202020204" pitchFamily="34" charset="0"/>
              <a:buChar char="•"/>
            </a:pPr>
            <a:r>
              <a:rPr lang="en-US" b="1" dirty="0" smtClean="0"/>
              <a:t>Shutter speed</a:t>
            </a:r>
          </a:p>
          <a:p>
            <a:pPr marL="285750" indent="-285750">
              <a:lnSpc>
                <a:spcPct val="150000"/>
              </a:lnSpc>
              <a:buFont typeface="Arial" panose="020B0604020202020204" pitchFamily="34" charset="0"/>
              <a:buChar char="•"/>
            </a:pPr>
            <a:r>
              <a:rPr lang="en-US" b="1" dirty="0" smtClean="0"/>
              <a:t>Flash</a:t>
            </a:r>
          </a:p>
          <a:p>
            <a:pPr marL="285750" indent="-285750">
              <a:lnSpc>
                <a:spcPct val="150000"/>
              </a:lnSpc>
              <a:buFont typeface="Arial" panose="020B0604020202020204" pitchFamily="34" charset="0"/>
              <a:buChar char="•"/>
            </a:pPr>
            <a:r>
              <a:rPr lang="en-US" b="1" dirty="0" smtClean="0"/>
              <a:t>Shutter prior mode</a:t>
            </a:r>
          </a:p>
          <a:p>
            <a:pPr marL="285750" indent="-285750">
              <a:lnSpc>
                <a:spcPct val="150000"/>
              </a:lnSpc>
              <a:buFont typeface="Arial" panose="020B0604020202020204" pitchFamily="34" charset="0"/>
              <a:buChar char="•"/>
            </a:pPr>
            <a:r>
              <a:rPr lang="en-US" b="1" dirty="0" smtClean="0"/>
              <a:t>Aperture prior mode</a:t>
            </a:r>
          </a:p>
          <a:p>
            <a:pPr marL="285750" indent="-285750">
              <a:lnSpc>
                <a:spcPct val="150000"/>
              </a:lnSpc>
              <a:buFont typeface="Arial" panose="020B0604020202020204" pitchFamily="34" charset="0"/>
              <a:buChar char="•"/>
            </a:pPr>
            <a:r>
              <a:rPr lang="en-US" b="1" dirty="0" smtClean="0"/>
              <a:t>Tripod</a:t>
            </a:r>
          </a:p>
          <a:p>
            <a:pPr marL="285750" indent="-285750">
              <a:lnSpc>
                <a:spcPct val="150000"/>
              </a:lnSpc>
              <a:buFont typeface="Arial" panose="020B0604020202020204" pitchFamily="34" charset="0"/>
              <a:buChar char="•"/>
            </a:pPr>
            <a:r>
              <a:rPr lang="en-US" b="1" dirty="0" smtClean="0"/>
              <a:t>Aspect Ratio</a:t>
            </a:r>
          </a:p>
          <a:p>
            <a:pPr marL="285750" indent="-285750">
              <a:lnSpc>
                <a:spcPct val="150000"/>
              </a:lnSpc>
              <a:buFont typeface="Arial" panose="020B0604020202020204" pitchFamily="34" charset="0"/>
              <a:buChar char="•"/>
            </a:pPr>
            <a:r>
              <a:rPr lang="en-US" b="1" dirty="0" smtClean="0"/>
              <a:t>Focal length</a:t>
            </a:r>
          </a:p>
          <a:p>
            <a:pPr marL="285750" indent="-285750">
              <a:lnSpc>
                <a:spcPct val="150000"/>
              </a:lnSpc>
              <a:buFont typeface="Arial" panose="020B0604020202020204" pitchFamily="34" charset="0"/>
              <a:buChar char="•"/>
            </a:pPr>
            <a:r>
              <a:rPr lang="en-US" b="1" dirty="0" smtClean="0"/>
              <a:t>Long exposure</a:t>
            </a:r>
          </a:p>
          <a:p>
            <a:pPr marL="285750" indent="-285750">
              <a:lnSpc>
                <a:spcPct val="150000"/>
              </a:lnSpc>
              <a:buFont typeface="Arial" panose="020B0604020202020204" pitchFamily="34" charset="0"/>
              <a:buChar char="•"/>
            </a:pPr>
            <a:endParaRPr lang="en-US" dirty="0"/>
          </a:p>
        </p:txBody>
      </p:sp>
      <p:sp>
        <p:nvSpPr>
          <p:cNvPr id="4" name="Rectangle 3"/>
          <p:cNvSpPr/>
          <p:nvPr/>
        </p:nvSpPr>
        <p:spPr>
          <a:xfrm>
            <a:off x="5585460" y="6108115"/>
            <a:ext cx="6096000" cy="646331"/>
          </a:xfrm>
          <a:prstGeom prst="rect">
            <a:avLst/>
          </a:prstGeom>
        </p:spPr>
        <p:txBody>
          <a:bodyPr>
            <a:spAutoFit/>
          </a:bodyPr>
          <a:lstStyle/>
          <a:p>
            <a:r>
              <a:rPr lang="en-US" dirty="0">
                <a:hlinkClick r:id="rId3"/>
              </a:rPr>
              <a:t>https://www.creativelive.com/blog/common-photography-terms</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35779359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DSLR Cheat Sheet</a:t>
            </a:r>
            <a:endParaRPr lang="en-US" dirty="0"/>
          </a:p>
        </p:txBody>
      </p:sp>
      <p:pic>
        <p:nvPicPr>
          <p:cNvPr id="3074" name="Picture 2" descr="Image result for dslr camera cheat she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1" y="1299505"/>
            <a:ext cx="2644140" cy="498273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dslr camera cheat she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969" y="1299505"/>
            <a:ext cx="3858160" cy="498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dslr camera cheat she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4757" y="1299505"/>
            <a:ext cx="2149415" cy="498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929761"/>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Do We Use a Tripod? </a:t>
            </a:r>
            <a:endParaRPr lang="en-US" dirty="0"/>
          </a:p>
        </p:txBody>
      </p:sp>
      <p:sp>
        <p:nvSpPr>
          <p:cNvPr id="3" name="Rectangle 2"/>
          <p:cNvSpPr/>
          <p:nvPr/>
        </p:nvSpPr>
        <p:spPr>
          <a:xfrm>
            <a:off x="2705100" y="6306235"/>
            <a:ext cx="10477500" cy="369332"/>
          </a:xfrm>
          <a:prstGeom prst="rect">
            <a:avLst/>
          </a:prstGeom>
        </p:spPr>
        <p:txBody>
          <a:bodyPr wrap="square">
            <a:spAutoFit/>
          </a:bodyPr>
          <a:lstStyle/>
          <a:p>
            <a:r>
              <a:rPr lang="en-US" dirty="0">
                <a:hlinkClick r:id="rId2"/>
              </a:rPr>
              <a:t>https://</a:t>
            </a:r>
            <a:r>
              <a:rPr lang="en-US" dirty="0" smtClean="0">
                <a:hlinkClick r:id="rId2"/>
              </a:rPr>
              <a:t>www.photographyblog.com/articles/7_reasons_why_you_should_use_a_tripod</a:t>
            </a:r>
            <a:r>
              <a:rPr lang="en-US" dirty="0" smtClean="0"/>
              <a:t> </a:t>
            </a:r>
            <a:endParaRPr lang="en-US" dirty="0"/>
          </a:p>
        </p:txBody>
      </p:sp>
      <p:sp>
        <p:nvSpPr>
          <p:cNvPr id="4" name="Rectangle 3"/>
          <p:cNvSpPr/>
          <p:nvPr/>
        </p:nvSpPr>
        <p:spPr>
          <a:xfrm>
            <a:off x="241299" y="1058525"/>
            <a:ext cx="11667331" cy="3170099"/>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t>When taking night time shots and </a:t>
            </a:r>
            <a:r>
              <a:rPr lang="en-US" sz="2000" dirty="0" smtClean="0"/>
              <a:t>sunsets</a:t>
            </a:r>
          </a:p>
          <a:p>
            <a:pPr marL="285750" indent="-285750">
              <a:lnSpc>
                <a:spcPct val="200000"/>
              </a:lnSpc>
              <a:buFont typeface="Arial" panose="020B0604020202020204" pitchFamily="34" charset="0"/>
              <a:buChar char="•"/>
            </a:pPr>
            <a:r>
              <a:rPr lang="en-US" sz="2000" dirty="0"/>
              <a:t>When you need to be </a:t>
            </a:r>
            <a:r>
              <a:rPr lang="en-US" sz="2000" dirty="0" smtClean="0"/>
              <a:t>flexible</a:t>
            </a:r>
          </a:p>
          <a:p>
            <a:pPr marL="285750" indent="-285750">
              <a:lnSpc>
                <a:spcPct val="200000"/>
              </a:lnSpc>
              <a:buFont typeface="Arial" panose="020B0604020202020204" pitchFamily="34" charset="0"/>
              <a:buChar char="•"/>
            </a:pPr>
            <a:r>
              <a:rPr lang="en-US" sz="2000" dirty="0"/>
              <a:t>When you are taking close up </a:t>
            </a:r>
            <a:r>
              <a:rPr lang="en-US" sz="2000" dirty="0" smtClean="0"/>
              <a:t>shots</a:t>
            </a:r>
          </a:p>
          <a:p>
            <a:pPr marL="285750" indent="-285750">
              <a:lnSpc>
                <a:spcPct val="200000"/>
              </a:lnSpc>
              <a:buFont typeface="Arial" panose="020B0604020202020204" pitchFamily="34" charset="0"/>
              <a:buChar char="•"/>
            </a:pPr>
            <a:r>
              <a:rPr lang="en-US" sz="2000" dirty="0" smtClean="0"/>
              <a:t>When you are taking action shots and doing sport photography</a:t>
            </a:r>
          </a:p>
          <a:p>
            <a:pPr marL="285750" indent="-285750">
              <a:lnSpc>
                <a:spcPct val="200000"/>
              </a:lnSpc>
              <a:buFont typeface="Arial" panose="020B0604020202020204" pitchFamily="34" charset="0"/>
              <a:buChar char="•"/>
            </a:pPr>
            <a:r>
              <a:rPr lang="en-US" sz="2000" dirty="0" smtClean="0"/>
              <a:t>When you are doing natural photography</a:t>
            </a:r>
            <a:endParaRPr lang="en-US" sz="2000" dirty="0"/>
          </a:p>
        </p:txBody>
      </p:sp>
    </p:spTree>
    <p:extLst>
      <p:ext uri="{BB962C8B-B14F-4D97-AF65-F5344CB8AC3E}">
        <p14:creationId xmlns:p14="http://schemas.microsoft.com/office/powerpoint/2010/main" val="26714923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Effect of Aperture</a:t>
            </a:r>
            <a:endParaRPr lang="en-US" dirty="0"/>
          </a:p>
        </p:txBody>
      </p:sp>
      <p:pic>
        <p:nvPicPr>
          <p:cNvPr id="1026" name="Picture 2" descr="https://upload.wikimedia.org/wikipedia/commons/thumb/0/0c/Depth_of_field_illustration.svg/1920px-Depth_of_field_illustra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9178" y="1583085"/>
            <a:ext cx="4944622" cy="36749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f number cam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6" y="2136775"/>
            <a:ext cx="4628816" cy="301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883141"/>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Understanding Depth of Field</a:t>
            </a:r>
            <a:endParaRPr lang="en-US" dirty="0"/>
          </a:p>
        </p:txBody>
      </p:sp>
      <p:pic>
        <p:nvPicPr>
          <p:cNvPr id="3074" name="Picture 2" descr="Image result for depth of field cam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049" y="913730"/>
            <a:ext cx="8741682" cy="568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789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F-Number or </a:t>
            </a:r>
            <a:r>
              <a:rPr lang="en-US" dirty="0" smtClean="0"/>
              <a:t>F-Stop</a:t>
            </a:r>
            <a:endParaRPr lang="en-US" dirty="0"/>
          </a:p>
        </p:txBody>
      </p:sp>
      <p:pic>
        <p:nvPicPr>
          <p:cNvPr id="3" name="Picture 2"/>
          <p:cNvPicPr>
            <a:picLocks noChangeAspect="1"/>
          </p:cNvPicPr>
          <p:nvPr/>
        </p:nvPicPr>
        <p:blipFill>
          <a:blip r:embed="rId2"/>
          <a:stretch>
            <a:fillRect/>
          </a:stretch>
        </p:blipFill>
        <p:spPr>
          <a:xfrm>
            <a:off x="514350" y="1310427"/>
            <a:ext cx="11242476" cy="2355850"/>
          </a:xfrm>
          <a:prstGeom prst="rect">
            <a:avLst/>
          </a:prstGeom>
        </p:spPr>
      </p:pic>
      <p:sp>
        <p:nvSpPr>
          <p:cNvPr id="4" name="Put a photosensor in front of object">
            <a:extLst>
              <a:ext uri="{FF2B5EF4-FFF2-40B4-BE49-F238E27FC236}">
                <a16:creationId xmlns:a16="http://schemas.microsoft.com/office/drawing/2014/main" id="{41A77D7A-5FB1-4A3E-8C33-0927DA58421B}"/>
              </a:ext>
            </a:extLst>
          </p:cNvPr>
          <p:cNvSpPr txBox="1"/>
          <p:nvPr/>
        </p:nvSpPr>
        <p:spPr>
          <a:xfrm>
            <a:off x="604802" y="4619200"/>
            <a:ext cx="10646845" cy="99546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342900" indent="-342900">
              <a:buFont typeface="Arial" panose="020B0604020202020204" pitchFamily="34" charset="0"/>
              <a:buChar char="•"/>
            </a:pPr>
            <a:r>
              <a:rPr lang="en-US" sz="2000" dirty="0" smtClean="0">
                <a:latin typeface="+mj-lt"/>
              </a:rPr>
              <a:t>Large f-number, Small aperture, Long focal length</a:t>
            </a:r>
          </a:p>
          <a:p>
            <a:pPr marL="342900" indent="-342900">
              <a:buFont typeface="Arial" panose="020B0604020202020204" pitchFamily="34" charset="0"/>
              <a:buChar char="•"/>
            </a:pPr>
            <a:r>
              <a:rPr lang="en-US" sz="2000" dirty="0" smtClean="0"/>
              <a:t>Small </a:t>
            </a:r>
            <a:r>
              <a:rPr lang="en-US" sz="2000" dirty="0"/>
              <a:t>f-number, </a:t>
            </a:r>
            <a:r>
              <a:rPr lang="en-US" sz="2000" dirty="0" smtClean="0"/>
              <a:t>Large </a:t>
            </a:r>
            <a:r>
              <a:rPr lang="en-US" sz="2000" dirty="0"/>
              <a:t>aperture, </a:t>
            </a:r>
            <a:r>
              <a:rPr lang="en-US" sz="2000" dirty="0" smtClean="0"/>
              <a:t>Short </a:t>
            </a:r>
            <a:r>
              <a:rPr lang="en-US" sz="2000" dirty="0"/>
              <a:t>focal length</a:t>
            </a:r>
          </a:p>
          <a:p>
            <a:pPr marL="342900" indent="-342900">
              <a:buFont typeface="Arial" panose="020B0604020202020204" pitchFamily="34" charset="0"/>
              <a:buChar char="•"/>
            </a:pPr>
            <a:endParaRPr sz="2000" dirty="0">
              <a:latin typeface="+mj-lt"/>
            </a:endParaRPr>
          </a:p>
        </p:txBody>
      </p:sp>
      <p:pic>
        <p:nvPicPr>
          <p:cNvPr id="6146" name="Picture 2" descr="https://upload.wikimedia.org/wikipedia/commons/thumb/8/87/Aperture_diagram.svg/1200px-Aperture_diagram.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0085" y="1070362"/>
            <a:ext cx="3089275" cy="1230561"/>
          </a:xfrm>
          <a:prstGeom prst="rect">
            <a:avLst/>
          </a:prstGeom>
          <a:noFill/>
          <a:extLst>
            <a:ext uri="{909E8E84-426E-40DD-AFC4-6F175D3DCCD1}">
              <a14:hiddenFill xmlns:a14="http://schemas.microsoft.com/office/drawing/2010/main">
                <a:solidFill>
                  <a:srgbClr val="FFFFFF"/>
                </a:solidFill>
              </a14:hiddenFill>
            </a:ext>
          </a:extLst>
        </p:spPr>
      </p:pic>
      <p:sp>
        <p:nvSpPr>
          <p:cNvPr id="8" name="Put a photosensor in front of object">
            <a:extLst>
              <a:ext uri="{FF2B5EF4-FFF2-40B4-BE49-F238E27FC236}">
                <a16:creationId xmlns:a16="http://schemas.microsoft.com/office/drawing/2014/main" id="{41A77D7A-5FB1-4A3E-8C33-0927DA58421B}"/>
              </a:ext>
            </a:extLst>
          </p:cNvPr>
          <p:cNvSpPr txBox="1"/>
          <p:nvPr/>
        </p:nvSpPr>
        <p:spPr>
          <a:xfrm>
            <a:off x="604802" y="3834808"/>
            <a:ext cx="10646845" cy="37991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lang="en-US" sz="2000" u="sng" dirty="0" smtClean="0">
                <a:solidFill>
                  <a:srgbClr val="FF0000"/>
                </a:solidFill>
                <a:latin typeface="+mj-lt"/>
              </a:rPr>
              <a:t>The amount of light entering in the lens</a:t>
            </a:r>
            <a:endParaRPr sz="2000" u="sng" dirty="0">
              <a:solidFill>
                <a:srgbClr val="FF0000"/>
              </a:solidFill>
              <a:latin typeface="+mj-lt"/>
            </a:endParaRPr>
          </a:p>
        </p:txBody>
      </p:sp>
    </p:spTree>
    <p:extLst>
      <p:ext uri="{BB962C8B-B14F-4D97-AF65-F5344CB8AC3E}">
        <p14:creationId xmlns:p14="http://schemas.microsoft.com/office/powerpoint/2010/main" val="30770431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Different Depth of Fields</a:t>
            </a:r>
            <a:endParaRPr lang="en-US" dirty="0"/>
          </a:p>
        </p:txBody>
      </p:sp>
      <p:pic>
        <p:nvPicPr>
          <p:cNvPr id="2050" name="Picture 2" descr="Image result for aperture compare cam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35" y="1204277"/>
            <a:ext cx="9753600" cy="4914901"/>
          </a:xfrm>
          <a:prstGeom prst="rect">
            <a:avLst/>
          </a:prstGeom>
          <a:noFill/>
          <a:extLst>
            <a:ext uri="{909E8E84-426E-40DD-AFC4-6F175D3DCCD1}">
              <a14:hiddenFill xmlns:a14="http://schemas.microsoft.com/office/drawing/2010/main">
                <a:solidFill>
                  <a:srgbClr val="FFFFFF"/>
                </a:solidFill>
              </a14:hiddenFill>
            </a:ext>
          </a:extLst>
        </p:spPr>
      </p:pic>
      <p:sp>
        <p:nvSpPr>
          <p:cNvPr id="4" name="Put a photosensor in front of object">
            <a:extLst>
              <a:ext uri="{FF2B5EF4-FFF2-40B4-BE49-F238E27FC236}">
                <a16:creationId xmlns:a16="http://schemas.microsoft.com/office/drawing/2014/main" id="{41A77D7A-5FB1-4A3E-8C33-0927DA58421B}"/>
              </a:ext>
            </a:extLst>
          </p:cNvPr>
          <p:cNvSpPr txBox="1"/>
          <p:nvPr/>
        </p:nvSpPr>
        <p:spPr>
          <a:xfrm>
            <a:off x="2303427" y="6252664"/>
            <a:ext cx="1938373" cy="37991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lang="en-US" sz="2000" b="1" dirty="0" smtClean="0">
                <a:solidFill>
                  <a:srgbClr val="FF0000"/>
                </a:solidFill>
                <a:latin typeface="+mj-lt"/>
              </a:rPr>
              <a:t>Why</a:t>
            </a:r>
            <a:r>
              <a:rPr lang="en-US" sz="2000" b="1" dirty="0">
                <a:solidFill>
                  <a:srgbClr val="FF0000"/>
                </a:solidFill>
              </a:rPr>
              <a:t> is</a:t>
            </a:r>
            <a:r>
              <a:rPr lang="en-US" sz="2000" b="1" dirty="0" smtClean="0">
                <a:solidFill>
                  <a:srgbClr val="FF0000"/>
                </a:solidFill>
                <a:latin typeface="+mj-lt"/>
              </a:rPr>
              <a:t> it better? </a:t>
            </a:r>
            <a:endParaRPr sz="2000" b="1" dirty="0">
              <a:solidFill>
                <a:srgbClr val="FF0000"/>
              </a:solidFill>
              <a:latin typeface="+mj-lt"/>
            </a:endParaRPr>
          </a:p>
        </p:txBody>
      </p:sp>
    </p:spTree>
    <p:extLst>
      <p:ext uri="{BB962C8B-B14F-4D97-AF65-F5344CB8AC3E}">
        <p14:creationId xmlns:p14="http://schemas.microsoft.com/office/powerpoint/2010/main" val="25473208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Shutter Speed</a:t>
            </a:r>
            <a:endParaRPr lang="en-US" dirty="0"/>
          </a:p>
        </p:txBody>
      </p:sp>
      <p:pic>
        <p:nvPicPr>
          <p:cNvPr id="3" name="CmjeCchGRQo"/>
          <p:cNvPicPr>
            <a:picLocks noRot="1" noChangeAspect="1"/>
          </p:cNvPicPr>
          <p:nvPr>
            <a:videoFile r:link="rId1"/>
          </p:nvPr>
        </p:nvPicPr>
        <p:blipFill>
          <a:blip r:embed="rId3"/>
          <a:stretch>
            <a:fillRect/>
          </a:stretch>
        </p:blipFill>
        <p:spPr>
          <a:xfrm>
            <a:off x="419100" y="2466975"/>
            <a:ext cx="4572000" cy="2571750"/>
          </a:xfrm>
          <a:prstGeom prst="rect">
            <a:avLst/>
          </a:prstGeom>
        </p:spPr>
      </p:pic>
      <p:pic>
        <p:nvPicPr>
          <p:cNvPr id="10242" name="Picture 2" descr="Image result for shutter spe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1684" y="1785937"/>
            <a:ext cx="4457592" cy="3933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872480" y="5819775"/>
            <a:ext cx="6096000" cy="646331"/>
          </a:xfrm>
          <a:prstGeom prst="rect">
            <a:avLst/>
          </a:prstGeom>
        </p:spPr>
        <p:txBody>
          <a:bodyPr>
            <a:spAutoFit/>
          </a:bodyPr>
          <a:lstStyle/>
          <a:p>
            <a:r>
              <a:rPr lang="en-US" dirty="0">
                <a:hlinkClick r:id="rId5"/>
              </a:rPr>
              <a:t>https://</a:t>
            </a:r>
            <a:r>
              <a:rPr lang="en-US" dirty="0" smtClean="0">
                <a:hlinkClick r:id="rId5"/>
              </a:rPr>
              <a:t>www.creativelive.com/photography-guides/what-is-shutter-speed</a:t>
            </a:r>
            <a:r>
              <a:rPr lang="en-US" dirty="0" smtClean="0"/>
              <a:t> </a:t>
            </a:r>
            <a:endParaRPr lang="en-US" dirty="0"/>
          </a:p>
        </p:txBody>
      </p:sp>
    </p:spTree>
    <p:extLst>
      <p:ext uri="{BB962C8B-B14F-4D97-AF65-F5344CB8AC3E}">
        <p14:creationId xmlns:p14="http://schemas.microsoft.com/office/powerpoint/2010/main" val="30046041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Night Photography</a:t>
            </a:r>
            <a:endParaRPr lang="en-US" dirty="0"/>
          </a:p>
        </p:txBody>
      </p:sp>
      <p:pic>
        <p:nvPicPr>
          <p:cNvPr id="11266" name="Picture 2" descr="Time Lapse Photo of Light Painting of Cards on the Stre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285" y="1211262"/>
            <a:ext cx="7649210" cy="51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661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RGB Filter</a:t>
            </a:r>
            <a:endParaRPr lang="en-US" dirty="0"/>
          </a:p>
        </p:txBody>
      </p:sp>
      <p:pic>
        <p:nvPicPr>
          <p:cNvPr id="1026" name="Picture 2" descr="Image result for RGB 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26" y="997705"/>
            <a:ext cx="4773778" cy="28313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00WUYC-2451496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390" y="1708150"/>
            <a:ext cx="5360670" cy="38290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Image result for Cellophane she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460375" y="5892452"/>
            <a:ext cx="5446235" cy="369332"/>
          </a:xfrm>
          <a:prstGeom prst="rect">
            <a:avLst/>
          </a:prstGeom>
        </p:spPr>
        <p:txBody>
          <a:bodyPr wrap="none">
            <a:spAutoFit/>
          </a:bodyPr>
          <a:lstStyle/>
          <a:p>
            <a:r>
              <a:rPr lang="en-US" dirty="0">
                <a:hlinkClick r:id="rId4"/>
              </a:rPr>
              <a:t>https://</a:t>
            </a:r>
            <a:r>
              <a:rPr lang="en-US" dirty="0" smtClean="0">
                <a:hlinkClick r:id="rId4"/>
              </a:rPr>
              <a:t>tienda.lunatico.es/RGBUV/IR-Baader-2-filter-set</a:t>
            </a:r>
            <a:r>
              <a:rPr lang="en-US" dirty="0" smtClean="0"/>
              <a:t> </a:t>
            </a:r>
            <a:endParaRPr lang="en-US" dirty="0"/>
          </a:p>
        </p:txBody>
      </p:sp>
      <p:sp>
        <p:nvSpPr>
          <p:cNvPr id="6" name="Rectangle 5"/>
          <p:cNvSpPr/>
          <p:nvPr/>
        </p:nvSpPr>
        <p:spPr>
          <a:xfrm>
            <a:off x="6337300" y="5753953"/>
            <a:ext cx="5346700" cy="646331"/>
          </a:xfrm>
          <a:prstGeom prst="rect">
            <a:avLst/>
          </a:prstGeom>
        </p:spPr>
        <p:txBody>
          <a:bodyPr wrap="square">
            <a:spAutoFit/>
          </a:bodyPr>
          <a:lstStyle/>
          <a:p>
            <a:r>
              <a:rPr lang="en-US" dirty="0">
                <a:hlinkClick r:id="rId5"/>
              </a:rPr>
              <a:t>https://www.photo.net/discuss/threads/rgb-filters-for-color-w-b-w-film.414924</a:t>
            </a:r>
            <a:r>
              <a:rPr lang="en-US" dirty="0" smtClean="0">
                <a:hlinkClick r:id="rId5"/>
              </a:rPr>
              <a:t>/</a:t>
            </a:r>
            <a:r>
              <a:rPr lang="en-US" dirty="0" smtClean="0"/>
              <a:t> </a:t>
            </a:r>
            <a:endParaRPr lang="en-US" dirty="0"/>
          </a:p>
        </p:txBody>
      </p:sp>
      <p:pic>
        <p:nvPicPr>
          <p:cNvPr id="1036" name="Picture 12" descr="Image result for Cellophane she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742" y="4146376"/>
            <a:ext cx="20955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6608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ISO</a:t>
            </a:r>
            <a:endParaRPr lang="en-US" dirty="0"/>
          </a:p>
        </p:txBody>
      </p:sp>
      <p:pic>
        <p:nvPicPr>
          <p:cNvPr id="9218" name="Picture 2" descr="Image result for ISO effect d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003" y="2148658"/>
            <a:ext cx="5537302" cy="258209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ISO eff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2068104"/>
            <a:ext cx="4110070"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5575" y="5454134"/>
            <a:ext cx="6096000" cy="646331"/>
          </a:xfrm>
          <a:prstGeom prst="rect">
            <a:avLst/>
          </a:prstGeom>
        </p:spPr>
        <p:txBody>
          <a:bodyPr>
            <a:spAutoFit/>
          </a:bodyPr>
          <a:lstStyle/>
          <a:p>
            <a:r>
              <a:rPr lang="en-US" dirty="0">
                <a:hlinkClick r:id="rId5"/>
              </a:rPr>
              <a:t>https://www.shawacademy.com/blog/everything-you-need-to-know-about-iso</a:t>
            </a:r>
            <a:r>
              <a:rPr lang="en-US" dirty="0" smtClean="0">
                <a:hlinkClick r:id="rId5"/>
              </a:rPr>
              <a:t>/</a:t>
            </a:r>
            <a:r>
              <a:rPr lang="en-US" dirty="0" smtClean="0"/>
              <a:t> </a:t>
            </a:r>
            <a:endParaRPr lang="en-US" dirty="0"/>
          </a:p>
        </p:txBody>
      </p:sp>
      <p:sp>
        <p:nvSpPr>
          <p:cNvPr id="4" name="Rectangle 3"/>
          <p:cNvSpPr/>
          <p:nvPr/>
        </p:nvSpPr>
        <p:spPr>
          <a:xfrm>
            <a:off x="6174003" y="5454134"/>
            <a:ext cx="5480539" cy="369332"/>
          </a:xfrm>
          <a:prstGeom prst="rect">
            <a:avLst/>
          </a:prstGeom>
        </p:spPr>
        <p:txBody>
          <a:bodyPr wrap="none">
            <a:spAutoFit/>
          </a:bodyPr>
          <a:lstStyle/>
          <a:p>
            <a:r>
              <a:rPr lang="en-US" dirty="0">
                <a:hlinkClick r:id="rId6"/>
              </a:rPr>
              <a:t>https://</a:t>
            </a:r>
            <a:r>
              <a:rPr lang="en-US" dirty="0" smtClean="0">
                <a:hlinkClick r:id="rId6"/>
              </a:rPr>
              <a:t>photographylife.com/what-is-iso-in-photography</a:t>
            </a:r>
            <a:r>
              <a:rPr lang="en-US" dirty="0" smtClean="0"/>
              <a:t> </a:t>
            </a:r>
            <a:endParaRPr lang="en-US" dirty="0"/>
          </a:p>
        </p:txBody>
      </p:sp>
    </p:spTree>
    <p:extLst>
      <p:ext uri="{BB962C8B-B14F-4D97-AF65-F5344CB8AC3E}">
        <p14:creationId xmlns:p14="http://schemas.microsoft.com/office/powerpoint/2010/main" val="9533717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Situations that Affects How You Choose an ISO</a:t>
            </a:r>
            <a:endParaRPr lang="en-US" dirty="0"/>
          </a:p>
        </p:txBody>
      </p:sp>
      <p:sp>
        <p:nvSpPr>
          <p:cNvPr id="3" name="Rectangle 2"/>
          <p:cNvSpPr/>
          <p:nvPr/>
        </p:nvSpPr>
        <p:spPr>
          <a:xfrm>
            <a:off x="5404006" y="6292334"/>
            <a:ext cx="5574988" cy="369332"/>
          </a:xfrm>
          <a:prstGeom prst="rect">
            <a:avLst/>
          </a:prstGeom>
        </p:spPr>
        <p:txBody>
          <a:bodyPr wrap="none">
            <a:spAutoFit/>
          </a:bodyPr>
          <a:lstStyle/>
          <a:p>
            <a:r>
              <a:rPr lang="en-US" dirty="0">
                <a:hlinkClick r:id="rId2"/>
              </a:rPr>
              <a:t>https://www.digitaltrends.com/photography/what-is-iso</a:t>
            </a:r>
            <a:r>
              <a:rPr lang="en-US" dirty="0" smtClean="0">
                <a:hlinkClick r:id="rId2"/>
              </a:rPr>
              <a:t>/</a:t>
            </a:r>
            <a:r>
              <a:rPr lang="en-US" dirty="0" smtClean="0"/>
              <a:t> </a:t>
            </a:r>
            <a:endParaRPr lang="en-US" dirty="0"/>
          </a:p>
        </p:txBody>
      </p:sp>
      <p:sp>
        <p:nvSpPr>
          <p:cNvPr id="4" name="Rectangle 3"/>
          <p:cNvSpPr/>
          <p:nvPr/>
        </p:nvSpPr>
        <p:spPr>
          <a:xfrm>
            <a:off x="241299" y="1058525"/>
            <a:ext cx="11667331" cy="4247317"/>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t>If your subject is moving and you’re trying freeze the motion for a still, a higher ISO will allow for a faster shutter speed.</a:t>
            </a:r>
          </a:p>
          <a:p>
            <a:pPr marL="285750" indent="-285750">
              <a:lnSpc>
                <a:spcPct val="150000"/>
              </a:lnSpc>
              <a:buFont typeface="Arial" panose="020B0604020202020204" pitchFamily="34" charset="0"/>
              <a:buChar char="•"/>
            </a:pPr>
            <a:r>
              <a:rPr lang="en-US" dirty="0"/>
              <a:t>If you’re using a tripod to stabilize your camera, you can usually get away with a slower shutter speed, which in turn allows you to use a lower ISO. Note that a tripod doesn’t help you freeze subject motion, however. </a:t>
            </a:r>
          </a:p>
          <a:p>
            <a:pPr marL="285750" indent="-285750">
              <a:lnSpc>
                <a:spcPct val="150000"/>
              </a:lnSpc>
              <a:buFont typeface="Arial" panose="020B0604020202020204" pitchFamily="34" charset="0"/>
              <a:buChar char="•"/>
            </a:pPr>
            <a:r>
              <a:rPr lang="en-US" dirty="0"/>
              <a:t>If you’re shooting an image that doesn’t require a large depth-of-field, you can increase the aperture (thus allowing more light into the lens) and use a lower ISO. Keep in mind that different lenses have different maximum aperture values, however, meaning not all lenses can let in the same amount of light.</a:t>
            </a:r>
          </a:p>
          <a:p>
            <a:pPr marL="285750" indent="-285750">
              <a:lnSpc>
                <a:spcPct val="150000"/>
              </a:lnSpc>
              <a:buFont typeface="Arial" panose="020B0604020202020204" pitchFamily="34" charset="0"/>
              <a:buChar char="•"/>
            </a:pPr>
            <a:r>
              <a:rPr lang="en-US" dirty="0"/>
              <a:t>If you’re shooting with artificial light — e.g., a flash — you can typically get away with a lower ISO setting.</a:t>
            </a:r>
          </a:p>
          <a:p>
            <a:pPr marL="285750" indent="-285750">
              <a:lnSpc>
                <a:spcPct val="150000"/>
              </a:lnSpc>
              <a:buFont typeface="Arial" panose="020B0604020202020204" pitchFamily="34" charset="0"/>
              <a:buChar char="•"/>
            </a:pPr>
            <a:r>
              <a:rPr lang="en-US" dirty="0"/>
              <a:t>If you plan to only show a small version of an image, such as on Instagram, you can get away with a higher ISO.</a:t>
            </a:r>
          </a:p>
          <a:p>
            <a:pPr marL="285750" indent="-285750">
              <a:lnSpc>
                <a:spcPct val="150000"/>
              </a:lnSpc>
              <a:buFont typeface="Arial" panose="020B0604020202020204" pitchFamily="34" charset="0"/>
              <a:buChar char="•"/>
            </a:pPr>
            <a:r>
              <a:rPr lang="en-US" dirty="0"/>
              <a:t>Subjectively, the noise characteristics of a high ISO setting can lend a vintage look to your photos, although this is an effect that is often better left for post-processing.</a:t>
            </a:r>
          </a:p>
        </p:txBody>
      </p:sp>
    </p:spTree>
    <p:extLst>
      <p:ext uri="{BB962C8B-B14F-4D97-AF65-F5344CB8AC3E}">
        <p14:creationId xmlns:p14="http://schemas.microsoft.com/office/powerpoint/2010/main" val="37758372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5" name="Straight Connector 224">
            <a:extLst>
              <a:ext uri="{FF2B5EF4-FFF2-40B4-BE49-F238E27FC236}">
                <a16:creationId xmlns:a16="http://schemas.microsoft.com/office/drawing/2014/main" id="{0C351D35-465E-4297-BDCD-9742BD68CA94}"/>
              </a:ext>
            </a:extLst>
          </p:cNvPr>
          <p:cNvCxnSpPr>
            <a:cxnSpLocks/>
          </p:cNvCxnSpPr>
          <p:nvPr/>
        </p:nvCxnSpPr>
        <p:spPr>
          <a:xfrm>
            <a:off x="3012416" y="3628677"/>
            <a:ext cx="641136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8236469-AF9E-4372-8F71-012382B8DB29}"/>
              </a:ext>
            </a:extLst>
          </p:cNvPr>
          <p:cNvCxnSpPr>
            <a:cxnSpLocks/>
          </p:cNvCxnSpPr>
          <p:nvPr/>
        </p:nvCxnSpPr>
        <p:spPr>
          <a:xfrm>
            <a:off x="2952515" y="1325563"/>
            <a:ext cx="0" cy="45928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t>Field of view</a:t>
            </a:r>
          </a:p>
        </p:txBody>
      </p:sp>
      <p:cxnSp>
        <p:nvCxnSpPr>
          <p:cNvPr id="99" name="Straight Connector 98">
            <a:extLst>
              <a:ext uri="{FF2B5EF4-FFF2-40B4-BE49-F238E27FC236}">
                <a16:creationId xmlns:a16="http://schemas.microsoft.com/office/drawing/2014/main" id="{9A37DD33-B563-4C0B-A3B2-446D18D75F66}"/>
              </a:ext>
            </a:extLst>
          </p:cNvPr>
          <p:cNvCxnSpPr>
            <a:cxnSpLocks/>
            <a:stCxn id="161" idx="1"/>
          </p:cNvCxnSpPr>
          <p:nvPr/>
        </p:nvCxnSpPr>
        <p:spPr>
          <a:xfrm flipH="1">
            <a:off x="2952515" y="1864167"/>
            <a:ext cx="6294582" cy="359632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9194898-9F81-4320-81D7-E3F3D1D38918}"/>
              </a:ext>
            </a:extLst>
          </p:cNvPr>
          <p:cNvCxnSpPr>
            <a:cxnSpLocks/>
            <a:stCxn id="171" idx="1"/>
          </p:cNvCxnSpPr>
          <p:nvPr/>
        </p:nvCxnSpPr>
        <p:spPr>
          <a:xfrm flipH="1" flipV="1">
            <a:off x="2952515" y="1794914"/>
            <a:ext cx="6294582" cy="359138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9438D8-8C00-44F0-BE46-D08671F676FC}"/>
              </a:ext>
            </a:extLst>
          </p:cNvPr>
          <p:cNvCxnSpPr>
            <a:cxnSpLocks/>
          </p:cNvCxnSpPr>
          <p:nvPr/>
        </p:nvCxnSpPr>
        <p:spPr>
          <a:xfrm>
            <a:off x="2952515" y="1801368"/>
            <a:ext cx="0" cy="3657600"/>
          </a:xfrm>
          <a:prstGeom prst="line">
            <a:avLst/>
          </a:prstGeom>
          <a:ln w="508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D9336B17-2007-4A8E-99B3-8E933BBDEAAB}"/>
              </a:ext>
            </a:extLst>
          </p:cNvPr>
          <p:cNvGrpSpPr/>
          <p:nvPr/>
        </p:nvGrpSpPr>
        <p:grpSpPr>
          <a:xfrm>
            <a:off x="9247097" y="1796433"/>
            <a:ext cx="91440" cy="3657600"/>
            <a:chOff x="8293100" y="2546350"/>
            <a:chExt cx="127000" cy="3429000"/>
          </a:xfrm>
          <a:solidFill>
            <a:schemeClr val="bg1">
              <a:lumMod val="65000"/>
            </a:schemeClr>
          </a:solidFill>
        </p:grpSpPr>
        <p:sp>
          <p:nvSpPr>
            <p:cNvPr id="161" name="Rectangle 160">
              <a:extLst>
                <a:ext uri="{FF2B5EF4-FFF2-40B4-BE49-F238E27FC236}">
                  <a16:creationId xmlns:a16="http://schemas.microsoft.com/office/drawing/2014/main" id="{3BB5EFE0-7E1B-4B17-B1C9-E81B49FDB485}"/>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239D20B-41FD-4222-8215-C91559C8B05A}"/>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400C8DA0-61C3-4511-BAC7-C498CC00CD0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8A6E1C50-189A-4522-905A-F428F1CA133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00301D06-EF3B-4CA5-8255-D789D065BA2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D81BB973-DB2D-4B52-832F-26FDD543B49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a:extLst>
                <a:ext uri="{FF2B5EF4-FFF2-40B4-BE49-F238E27FC236}">
                  <a16:creationId xmlns:a16="http://schemas.microsoft.com/office/drawing/2014/main" id="{EA639E12-2462-4CB9-B012-8B26FA17B11D}"/>
                </a:ext>
              </a:extLst>
            </p:cNvPr>
            <p:cNvGrpSpPr/>
            <p:nvPr/>
          </p:nvGrpSpPr>
          <p:grpSpPr>
            <a:xfrm>
              <a:off x="8293100" y="3308350"/>
              <a:ext cx="127000" cy="762000"/>
              <a:chOff x="8445500" y="2698750"/>
              <a:chExt cx="127000" cy="762000"/>
            </a:xfrm>
            <a:grpFill/>
          </p:grpSpPr>
          <p:sp>
            <p:nvSpPr>
              <p:cNvPr id="185" name="Rectangle 184">
                <a:extLst>
                  <a:ext uri="{FF2B5EF4-FFF2-40B4-BE49-F238E27FC236}">
                    <a16:creationId xmlns:a16="http://schemas.microsoft.com/office/drawing/2014/main" id="{0FE6C791-5E52-4445-A16C-266F42E54A8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53C4FB11-061C-4365-BAE2-BD79D42850A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172CF2BE-5C2C-432C-8720-4E820DDDFE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E02D1767-9624-4423-BB29-600B69300E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D8682532-617C-40F1-B007-CE2FF4C9AC0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5E52EE30-85BA-4CF1-A6C8-253E5118190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E7BF57D0-C190-45A7-A621-9D511E03B155}"/>
                </a:ext>
              </a:extLst>
            </p:cNvPr>
            <p:cNvGrpSpPr/>
            <p:nvPr/>
          </p:nvGrpSpPr>
          <p:grpSpPr>
            <a:xfrm>
              <a:off x="8293100" y="4070350"/>
              <a:ext cx="127000" cy="1524000"/>
              <a:chOff x="8445500" y="2698750"/>
              <a:chExt cx="127000" cy="1524000"/>
            </a:xfrm>
            <a:grpFill/>
          </p:grpSpPr>
          <p:sp>
            <p:nvSpPr>
              <p:cNvPr id="172" name="Rectangle 171">
                <a:extLst>
                  <a:ext uri="{FF2B5EF4-FFF2-40B4-BE49-F238E27FC236}">
                    <a16:creationId xmlns:a16="http://schemas.microsoft.com/office/drawing/2014/main" id="{D30B3922-CEE2-4C2B-A205-B07912E4070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3F9DD0D6-B74C-4AA2-816F-6DE4B8F9D3A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AEBA1AA-0B66-4185-9FE0-6868D615FF3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8DB063CB-7285-4D6D-B162-3E41755DF9D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C91B749E-480C-45EF-9B04-7CBD4B3082E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4F99AC69-4759-4E58-A7F9-4BCA2749D7F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8" name="Group 177">
                <a:extLst>
                  <a:ext uri="{FF2B5EF4-FFF2-40B4-BE49-F238E27FC236}">
                    <a16:creationId xmlns:a16="http://schemas.microsoft.com/office/drawing/2014/main" id="{CCB60954-7730-4CB2-9282-B796492CCEB6}"/>
                  </a:ext>
                </a:extLst>
              </p:cNvPr>
              <p:cNvGrpSpPr/>
              <p:nvPr/>
            </p:nvGrpSpPr>
            <p:grpSpPr>
              <a:xfrm>
                <a:off x="8445500" y="3460750"/>
                <a:ext cx="127000" cy="762000"/>
                <a:chOff x="8445500" y="2698750"/>
                <a:chExt cx="127000" cy="762000"/>
              </a:xfrm>
              <a:grpFill/>
            </p:grpSpPr>
            <p:sp>
              <p:nvSpPr>
                <p:cNvPr id="179" name="Rectangle 178">
                  <a:extLst>
                    <a:ext uri="{FF2B5EF4-FFF2-40B4-BE49-F238E27FC236}">
                      <a16:creationId xmlns:a16="http://schemas.microsoft.com/office/drawing/2014/main" id="{8B3BB329-6F56-492E-A4A1-E7B2A7C59E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A51E2BA9-A8E1-4DF7-BCEC-499A5D10D19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81D6404D-7B40-405B-9515-439AD86291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E0F25DFA-D29A-42DE-8C70-8475F98090A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3E16BF2-3550-4239-9735-F6795899B8C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96690ECA-1173-4A3B-9A26-74A9DFDA054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9" name="Rectangle 168">
              <a:extLst>
                <a:ext uri="{FF2B5EF4-FFF2-40B4-BE49-F238E27FC236}">
                  <a16:creationId xmlns:a16="http://schemas.microsoft.com/office/drawing/2014/main" id="{7FDF54C4-7110-4756-B153-BD27DCE063E3}"/>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365E81CF-D0B1-49C2-825C-57290CFEDB2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646A52E4-B2B6-4119-90BE-1EE84B595F2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0588B803-3706-4819-9BD4-4BE3B5C92D9C}"/>
              </a:ext>
            </a:extLst>
          </p:cNvPr>
          <p:cNvGrpSpPr/>
          <p:nvPr/>
        </p:nvGrpSpPr>
        <p:grpSpPr>
          <a:xfrm flipH="1">
            <a:off x="5931878" y="1796433"/>
            <a:ext cx="386202" cy="3657600"/>
            <a:chOff x="5934872" y="1796433"/>
            <a:chExt cx="386202" cy="3657600"/>
          </a:xfrm>
        </p:grpSpPr>
        <p:sp>
          <p:nvSpPr>
            <p:cNvPr id="158" name="Rectangle 157">
              <a:extLst>
                <a:ext uri="{FF2B5EF4-FFF2-40B4-BE49-F238E27FC236}">
                  <a16:creationId xmlns:a16="http://schemas.microsoft.com/office/drawing/2014/main" id="{C48C7821-4CDE-4678-BE0A-25F77D71B206}"/>
                </a:ext>
              </a:extLst>
            </p:cNvPr>
            <p:cNvSpPr/>
            <p:nvPr/>
          </p:nvSpPr>
          <p:spPr>
            <a:xfrm>
              <a:off x="6082253" y="1796433"/>
              <a:ext cx="91440" cy="3657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45C7A4FE-FDCE-4FB1-A340-54429A9A02AF}"/>
                </a:ext>
              </a:extLst>
            </p:cNvPr>
            <p:cNvSpPr/>
            <p:nvPr/>
          </p:nvSpPr>
          <p:spPr>
            <a:xfrm>
              <a:off x="5934872"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3" name="Put a photosensor in front of object">
            <a:extLst>
              <a:ext uri="{FF2B5EF4-FFF2-40B4-BE49-F238E27FC236}">
                <a16:creationId xmlns:a16="http://schemas.microsoft.com/office/drawing/2014/main" id="{3C324569-2A10-430E-8F29-6EA0A2A73843}"/>
              </a:ext>
            </a:extLst>
          </p:cNvPr>
          <p:cNvSpPr txBox="1"/>
          <p:nvPr/>
        </p:nvSpPr>
        <p:spPr>
          <a:xfrm>
            <a:off x="508590" y="2473766"/>
            <a:ext cx="1866310"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also known as angle of view</a:t>
            </a:r>
          </a:p>
        </p:txBody>
      </p:sp>
      <p:sp>
        <p:nvSpPr>
          <p:cNvPr id="23" name="Arc 22">
            <a:extLst>
              <a:ext uri="{FF2B5EF4-FFF2-40B4-BE49-F238E27FC236}">
                <a16:creationId xmlns:a16="http://schemas.microsoft.com/office/drawing/2014/main" id="{D7A3B18A-F4FF-47AF-8BD7-E40E834929D4}"/>
              </a:ext>
            </a:extLst>
          </p:cNvPr>
          <p:cNvSpPr/>
          <p:nvPr/>
        </p:nvSpPr>
        <p:spPr>
          <a:xfrm>
            <a:off x="4338639" y="1846897"/>
            <a:ext cx="3539438" cy="3539438"/>
          </a:xfrm>
          <a:prstGeom prst="arc">
            <a:avLst>
              <a:gd name="adj1" fmla="val 10741691"/>
              <a:gd name="adj2" fmla="val 12674826"/>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EB01FA-4E04-4255-9282-E1F3901B9192}"/>
                  </a:ext>
                </a:extLst>
              </p:cNvPr>
              <p:cNvSpPr txBox="1"/>
              <p:nvPr/>
            </p:nvSpPr>
            <p:spPr>
              <a:xfrm>
                <a:off x="3838190" y="2812433"/>
                <a:ext cx="3791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𝜑</m:t>
                      </m:r>
                    </m:oMath>
                  </m:oMathPara>
                </a14:m>
                <a:endParaRPr lang="en-US" sz="3200" dirty="0"/>
              </a:p>
            </p:txBody>
          </p:sp>
        </mc:Choice>
        <mc:Fallback xmlns="">
          <p:sp>
            <p:nvSpPr>
              <p:cNvPr id="24" name="TextBox 23">
                <a:extLst>
                  <a:ext uri="{FF2B5EF4-FFF2-40B4-BE49-F238E27FC236}">
                    <a16:creationId xmlns:a16="http://schemas.microsoft.com/office/drawing/2014/main" id="{90EB01FA-4E04-4255-9282-E1F3901B9192}"/>
                  </a:ext>
                </a:extLst>
              </p:cNvPr>
              <p:cNvSpPr txBox="1">
                <a:spLocks noRot="1" noChangeAspect="1" noMove="1" noResize="1" noEditPoints="1" noAdjustHandles="1" noChangeArrowheads="1" noChangeShapeType="1" noTextEdit="1"/>
              </p:cNvSpPr>
              <p:nvPr/>
            </p:nvSpPr>
            <p:spPr>
              <a:xfrm>
                <a:off x="3838190" y="2812433"/>
                <a:ext cx="379143" cy="492443"/>
              </a:xfrm>
              <a:prstGeom prst="rect">
                <a:avLst/>
              </a:prstGeom>
              <a:blipFill>
                <a:blip r:embed="rId2"/>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9F87E007-1192-4837-AB65-9C2ABCE42F2C}"/>
              </a:ext>
            </a:extLst>
          </p:cNvPr>
          <p:cNvCxnSpPr>
            <a:cxnSpLocks/>
            <a:stCxn id="223" idx="3"/>
          </p:cNvCxnSpPr>
          <p:nvPr/>
        </p:nvCxnSpPr>
        <p:spPr>
          <a:xfrm>
            <a:off x="2374900" y="2879166"/>
            <a:ext cx="1341984" cy="204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ircle of confusion">
            <a:extLst>
              <a:ext uri="{FF2B5EF4-FFF2-40B4-BE49-F238E27FC236}">
                <a16:creationId xmlns:a16="http://schemas.microsoft.com/office/drawing/2014/main" id="{D7D346E0-C328-4F34-BE91-D7DB22CDF4D6}"/>
              </a:ext>
            </a:extLst>
          </p:cNvPr>
          <p:cNvSpPr txBox="1"/>
          <p:nvPr/>
        </p:nvSpPr>
        <p:spPr>
          <a:xfrm>
            <a:off x="4531193" y="5914503"/>
            <a:ext cx="4621149"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a:solidFill>
                  <a:schemeClr val="accent2"/>
                </a:solidFill>
              </a:defRPr>
            </a:lvl1pPr>
          </a:lstStyle>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Note: here I drew a lens, but I could have just as well drawn a pinhole</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 name="Straight Arrow Connector 2">
            <a:extLst>
              <a:ext uri="{FF2B5EF4-FFF2-40B4-BE49-F238E27FC236}">
                <a16:creationId xmlns:a16="http://schemas.microsoft.com/office/drawing/2014/main" id="{8CE3998A-7DD8-4E27-BC62-592E50569C3E}"/>
              </a:ext>
            </a:extLst>
          </p:cNvPr>
          <p:cNvCxnSpPr/>
          <p:nvPr/>
        </p:nvCxnSpPr>
        <p:spPr>
          <a:xfrm flipH="1" flipV="1">
            <a:off x="6318080" y="5403570"/>
            <a:ext cx="442316" cy="3925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065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2" name="Straight Connector 221">
            <a:extLst>
              <a:ext uri="{FF2B5EF4-FFF2-40B4-BE49-F238E27FC236}">
                <a16:creationId xmlns:a16="http://schemas.microsoft.com/office/drawing/2014/main" id="{78236469-AF9E-4372-8F71-012382B8DB29}"/>
              </a:ext>
            </a:extLst>
          </p:cNvPr>
          <p:cNvCxnSpPr>
            <a:cxnSpLocks/>
          </p:cNvCxnSpPr>
          <p:nvPr/>
        </p:nvCxnSpPr>
        <p:spPr>
          <a:xfrm>
            <a:off x="2952515" y="1325563"/>
            <a:ext cx="0" cy="45928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77F143-E52F-4E17-A56A-4393AE241CB7}"/>
              </a:ext>
            </a:extLst>
          </p:cNvPr>
          <p:cNvCxnSpPr>
            <a:cxnSpLocks/>
          </p:cNvCxnSpPr>
          <p:nvPr/>
        </p:nvCxnSpPr>
        <p:spPr>
          <a:xfrm>
            <a:off x="2952515" y="1325563"/>
            <a:ext cx="0" cy="45928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706EB88-29AE-4284-A196-06A0723D9D6E}"/>
              </a:ext>
            </a:extLst>
          </p:cNvPr>
          <p:cNvCxnSpPr>
            <a:cxnSpLocks/>
          </p:cNvCxnSpPr>
          <p:nvPr/>
        </p:nvCxnSpPr>
        <p:spPr>
          <a:xfrm>
            <a:off x="2952515" y="1801368"/>
            <a:ext cx="0" cy="3657600"/>
          </a:xfrm>
          <a:prstGeom prst="line">
            <a:avLst/>
          </a:prstGeom>
          <a:ln w="50800">
            <a:solidFill>
              <a:srgbClr val="CDCDC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t>Field of View (Continue) </a:t>
            </a:r>
          </a:p>
        </p:txBody>
      </p:sp>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Field of view</a:t>
            </a:r>
            <a:endParaRPr dirty="0"/>
          </a:p>
        </p:txBody>
      </p:sp>
      <p:cxnSp>
        <p:nvCxnSpPr>
          <p:cNvPr id="99" name="Straight Connector 98">
            <a:extLst>
              <a:ext uri="{FF2B5EF4-FFF2-40B4-BE49-F238E27FC236}">
                <a16:creationId xmlns:a16="http://schemas.microsoft.com/office/drawing/2014/main" id="{9A37DD33-B563-4C0B-A3B2-446D18D75F66}"/>
              </a:ext>
            </a:extLst>
          </p:cNvPr>
          <p:cNvCxnSpPr>
            <a:cxnSpLocks/>
            <a:stCxn id="81" idx="1"/>
          </p:cNvCxnSpPr>
          <p:nvPr/>
        </p:nvCxnSpPr>
        <p:spPr>
          <a:xfrm flipH="1">
            <a:off x="2942079" y="1867611"/>
            <a:ext cx="8170239" cy="2909089"/>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9194898-9F81-4320-81D7-E3F3D1D38918}"/>
              </a:ext>
            </a:extLst>
          </p:cNvPr>
          <p:cNvCxnSpPr>
            <a:cxnSpLocks/>
            <a:stCxn id="91" idx="1"/>
          </p:cNvCxnSpPr>
          <p:nvPr/>
        </p:nvCxnSpPr>
        <p:spPr>
          <a:xfrm flipH="1" flipV="1">
            <a:off x="2952515" y="2479227"/>
            <a:ext cx="8159803" cy="291051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9438D8-8C00-44F0-BE46-D08671F676FC}"/>
              </a:ext>
            </a:extLst>
          </p:cNvPr>
          <p:cNvCxnSpPr>
            <a:cxnSpLocks/>
          </p:cNvCxnSpPr>
          <p:nvPr/>
        </p:nvCxnSpPr>
        <p:spPr>
          <a:xfrm>
            <a:off x="2952515" y="2473766"/>
            <a:ext cx="0" cy="2302934"/>
          </a:xfrm>
          <a:prstGeom prst="line">
            <a:avLst/>
          </a:prstGeom>
          <a:ln w="508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0" name="Put a photosensor in front of object">
            <a:extLst>
              <a:ext uri="{FF2B5EF4-FFF2-40B4-BE49-F238E27FC236}">
                <a16:creationId xmlns:a16="http://schemas.microsoft.com/office/drawing/2014/main" id="{6829BA1F-60BC-4FDA-B2F4-F9E80719E1B6}"/>
              </a:ext>
            </a:extLst>
          </p:cNvPr>
          <p:cNvSpPr txBox="1"/>
          <p:nvPr/>
        </p:nvSpPr>
        <p:spPr>
          <a:xfrm>
            <a:off x="6051380" y="1216152"/>
            <a:ext cx="2735957"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change in focal length</a:t>
            </a:r>
            <a:endParaRPr sz="2400" dirty="0">
              <a:latin typeface="+mj-lt"/>
            </a:endParaRPr>
          </a:p>
        </p:txBody>
      </p:sp>
      <p:sp>
        <p:nvSpPr>
          <p:cNvPr id="223" name="Put a photosensor in front of object">
            <a:extLst>
              <a:ext uri="{FF2B5EF4-FFF2-40B4-BE49-F238E27FC236}">
                <a16:creationId xmlns:a16="http://schemas.microsoft.com/office/drawing/2014/main" id="{3C324569-2A10-430E-8F29-6EA0A2A73843}"/>
              </a:ext>
            </a:extLst>
          </p:cNvPr>
          <p:cNvSpPr txBox="1"/>
          <p:nvPr/>
        </p:nvSpPr>
        <p:spPr>
          <a:xfrm>
            <a:off x="137440" y="5984020"/>
            <a:ext cx="10850097" cy="810799"/>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342900" indent="-342900">
              <a:buFont typeface="Arial" panose="020B0604020202020204" pitchFamily="34" charset="0"/>
              <a:buChar char="•"/>
            </a:pPr>
            <a:r>
              <a:rPr lang="en-US" sz="2400" dirty="0">
                <a:latin typeface="+mj-lt"/>
              </a:rPr>
              <a:t>What happens to field of view when we focus closer? → It decreases.</a:t>
            </a:r>
          </a:p>
          <a:p>
            <a:pPr marL="342900" indent="-342900">
              <a:buFont typeface="Arial" panose="020B0604020202020204" pitchFamily="34" charset="0"/>
              <a:buChar char="•"/>
            </a:pPr>
            <a:r>
              <a:rPr lang="en-US" sz="2400" dirty="0">
                <a:latin typeface="+mj-lt"/>
              </a:rPr>
              <a:t>What happens to field of view when we increase </a:t>
            </a:r>
            <a:r>
              <a:rPr lang="en-US" sz="2400" u="sng" dirty="0">
                <a:latin typeface="+mj-lt"/>
              </a:rPr>
              <a:t>lens</a:t>
            </a:r>
            <a:r>
              <a:rPr lang="en-US" sz="2400" dirty="0">
                <a:latin typeface="+mj-lt"/>
              </a:rPr>
              <a:t> focal length? → It decreases.</a:t>
            </a:r>
          </a:p>
        </p:txBody>
      </p:sp>
      <p:cxnSp>
        <p:nvCxnSpPr>
          <p:cNvPr id="224" name="Straight Arrow Connector 223">
            <a:extLst>
              <a:ext uri="{FF2B5EF4-FFF2-40B4-BE49-F238E27FC236}">
                <a16:creationId xmlns:a16="http://schemas.microsoft.com/office/drawing/2014/main" id="{013CCD06-CA57-4B92-8FE7-7AB906C0830A}"/>
              </a:ext>
            </a:extLst>
          </p:cNvPr>
          <p:cNvCxnSpPr>
            <a:cxnSpLocks/>
            <a:stCxn id="120" idx="2"/>
          </p:cNvCxnSpPr>
          <p:nvPr/>
        </p:nvCxnSpPr>
        <p:spPr>
          <a:xfrm flipH="1">
            <a:off x="6465461" y="1657620"/>
            <a:ext cx="953898" cy="883879"/>
          </a:xfrm>
          <a:prstGeom prst="straightConnector1">
            <a:avLst/>
          </a:prstGeom>
          <a:ln w="38100" cap="rnd">
            <a:solidFill>
              <a:schemeClr val="tx1"/>
            </a:solidFill>
            <a:beve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CA44F40-2EDE-4152-93B0-D101210C3789}"/>
              </a:ext>
            </a:extLst>
          </p:cNvPr>
          <p:cNvCxnSpPr>
            <a:cxnSpLocks/>
            <a:stCxn id="49" idx="1"/>
          </p:cNvCxnSpPr>
          <p:nvPr/>
        </p:nvCxnSpPr>
        <p:spPr>
          <a:xfrm flipH="1">
            <a:off x="2952515" y="1864167"/>
            <a:ext cx="6294582" cy="3596320"/>
          </a:xfrm>
          <a:prstGeom prst="line">
            <a:avLst/>
          </a:prstGeom>
          <a:ln w="38100">
            <a:solidFill>
              <a:srgbClr val="CDCDCD"/>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8E3C37-7A0B-401B-91B3-C95E19C13F51}"/>
              </a:ext>
            </a:extLst>
          </p:cNvPr>
          <p:cNvCxnSpPr>
            <a:cxnSpLocks/>
            <a:stCxn id="59" idx="1"/>
          </p:cNvCxnSpPr>
          <p:nvPr/>
        </p:nvCxnSpPr>
        <p:spPr>
          <a:xfrm flipH="1" flipV="1">
            <a:off x="2952515" y="1794914"/>
            <a:ext cx="6294582" cy="3591386"/>
          </a:xfrm>
          <a:prstGeom prst="line">
            <a:avLst/>
          </a:prstGeom>
          <a:ln w="38100">
            <a:solidFill>
              <a:srgbClr val="CDCDCD"/>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79C0124-E2FB-4487-A32C-F16214156F66}"/>
              </a:ext>
            </a:extLst>
          </p:cNvPr>
          <p:cNvGrpSpPr/>
          <p:nvPr/>
        </p:nvGrpSpPr>
        <p:grpSpPr>
          <a:xfrm>
            <a:off x="9247097" y="1796433"/>
            <a:ext cx="91440" cy="3657600"/>
            <a:chOff x="8293100" y="2546350"/>
            <a:chExt cx="127000" cy="3429000"/>
          </a:xfrm>
          <a:solidFill>
            <a:schemeClr val="bg1">
              <a:lumMod val="85000"/>
              <a:alpha val="20000"/>
            </a:schemeClr>
          </a:solidFill>
        </p:grpSpPr>
        <p:sp>
          <p:nvSpPr>
            <p:cNvPr id="49" name="Rectangle 48">
              <a:extLst>
                <a:ext uri="{FF2B5EF4-FFF2-40B4-BE49-F238E27FC236}">
                  <a16:creationId xmlns:a16="http://schemas.microsoft.com/office/drawing/2014/main" id="{EBBB7080-BE94-4B55-A783-2C34BADE12C0}"/>
                </a:ext>
              </a:extLst>
            </p:cNvPr>
            <p:cNvSpPr/>
            <p:nvPr/>
          </p:nvSpPr>
          <p:spPr>
            <a:xfrm>
              <a:off x="8293100" y="2546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FC4624E-F46F-4DF0-BDDC-E1F44528D997}"/>
                </a:ext>
              </a:extLst>
            </p:cNvPr>
            <p:cNvSpPr/>
            <p:nvPr/>
          </p:nvSpPr>
          <p:spPr>
            <a:xfrm>
              <a:off x="8293100" y="2673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F828928-99D1-4C6B-B703-3239E97F7B72}"/>
                </a:ext>
              </a:extLst>
            </p:cNvPr>
            <p:cNvSpPr/>
            <p:nvPr/>
          </p:nvSpPr>
          <p:spPr>
            <a:xfrm>
              <a:off x="8293100" y="2800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6EED757-7426-4CD1-AEEC-51B95E135EDF}"/>
                </a:ext>
              </a:extLst>
            </p:cNvPr>
            <p:cNvSpPr/>
            <p:nvPr/>
          </p:nvSpPr>
          <p:spPr>
            <a:xfrm>
              <a:off x="8293100" y="2927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79D5E3-4516-4B1F-B506-884952382A53}"/>
                </a:ext>
              </a:extLst>
            </p:cNvPr>
            <p:cNvSpPr/>
            <p:nvPr/>
          </p:nvSpPr>
          <p:spPr>
            <a:xfrm>
              <a:off x="8293100" y="3054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A0089E9-46AB-475E-AF24-960FAB88A91E}"/>
                </a:ext>
              </a:extLst>
            </p:cNvPr>
            <p:cNvSpPr/>
            <p:nvPr/>
          </p:nvSpPr>
          <p:spPr>
            <a:xfrm>
              <a:off x="8293100" y="3181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77B0FA6-0366-4664-A475-16379925EE49}"/>
                </a:ext>
              </a:extLst>
            </p:cNvPr>
            <p:cNvGrpSpPr/>
            <p:nvPr/>
          </p:nvGrpSpPr>
          <p:grpSpPr>
            <a:xfrm>
              <a:off x="8293100" y="3308350"/>
              <a:ext cx="127000" cy="762000"/>
              <a:chOff x="8445500" y="2698750"/>
              <a:chExt cx="127000" cy="762000"/>
            </a:xfrm>
            <a:grpFill/>
          </p:grpSpPr>
          <p:sp>
            <p:nvSpPr>
              <p:cNvPr id="73" name="Rectangle 72">
                <a:extLst>
                  <a:ext uri="{FF2B5EF4-FFF2-40B4-BE49-F238E27FC236}">
                    <a16:creationId xmlns:a16="http://schemas.microsoft.com/office/drawing/2014/main" id="{96261514-4E9E-459B-9476-164F59B62864}"/>
                  </a:ext>
                </a:extLst>
              </p:cNvPr>
              <p:cNvSpPr/>
              <p:nvPr/>
            </p:nvSpPr>
            <p:spPr>
              <a:xfrm>
                <a:off x="8445500" y="2698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F2C9FAB-5FB8-4D4A-81C8-6F9BE0D76A07}"/>
                  </a:ext>
                </a:extLst>
              </p:cNvPr>
              <p:cNvSpPr/>
              <p:nvPr/>
            </p:nvSpPr>
            <p:spPr>
              <a:xfrm>
                <a:off x="8445500" y="2825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63CE650-2A2C-4B73-9CDC-935E1EBD4BD6}"/>
                  </a:ext>
                </a:extLst>
              </p:cNvPr>
              <p:cNvSpPr/>
              <p:nvPr/>
            </p:nvSpPr>
            <p:spPr>
              <a:xfrm>
                <a:off x="8445500" y="2952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9B82AB0-ABF7-4F65-ABBC-871F7FB39456}"/>
                  </a:ext>
                </a:extLst>
              </p:cNvPr>
              <p:cNvSpPr/>
              <p:nvPr/>
            </p:nvSpPr>
            <p:spPr>
              <a:xfrm>
                <a:off x="8445500" y="3079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C4DACF7-2B79-4CBB-BF09-E8FA6D4C749E}"/>
                  </a:ext>
                </a:extLst>
              </p:cNvPr>
              <p:cNvSpPr/>
              <p:nvPr/>
            </p:nvSpPr>
            <p:spPr>
              <a:xfrm>
                <a:off x="8445500" y="3206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D18FF5E-035A-4411-A170-2EBD981884FE}"/>
                  </a:ext>
                </a:extLst>
              </p:cNvPr>
              <p:cNvSpPr/>
              <p:nvPr/>
            </p:nvSpPr>
            <p:spPr>
              <a:xfrm>
                <a:off x="8445500" y="3333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96D15D8F-0DEB-44DA-A7A2-425D79CC1ED3}"/>
                </a:ext>
              </a:extLst>
            </p:cNvPr>
            <p:cNvGrpSpPr/>
            <p:nvPr/>
          </p:nvGrpSpPr>
          <p:grpSpPr>
            <a:xfrm>
              <a:off x="8293100" y="4070350"/>
              <a:ext cx="127000" cy="1524000"/>
              <a:chOff x="8445500" y="2698750"/>
              <a:chExt cx="127000" cy="1524000"/>
            </a:xfrm>
            <a:grpFill/>
          </p:grpSpPr>
          <p:sp>
            <p:nvSpPr>
              <p:cNvPr id="60" name="Rectangle 59">
                <a:extLst>
                  <a:ext uri="{FF2B5EF4-FFF2-40B4-BE49-F238E27FC236}">
                    <a16:creationId xmlns:a16="http://schemas.microsoft.com/office/drawing/2014/main" id="{BFD3C115-19FA-4704-B765-D5BCD5F15BE1}"/>
                  </a:ext>
                </a:extLst>
              </p:cNvPr>
              <p:cNvSpPr/>
              <p:nvPr/>
            </p:nvSpPr>
            <p:spPr>
              <a:xfrm>
                <a:off x="8445500" y="2698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42FF83E-6618-4924-BDDE-ECA9E44BF41B}"/>
                  </a:ext>
                </a:extLst>
              </p:cNvPr>
              <p:cNvSpPr/>
              <p:nvPr/>
            </p:nvSpPr>
            <p:spPr>
              <a:xfrm>
                <a:off x="8445500" y="2825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5B3196-B17D-4ABA-BD7B-09E3E5F86887}"/>
                  </a:ext>
                </a:extLst>
              </p:cNvPr>
              <p:cNvSpPr/>
              <p:nvPr/>
            </p:nvSpPr>
            <p:spPr>
              <a:xfrm>
                <a:off x="8445500" y="2952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AE55D2D-B7F7-481F-AB41-747C852E085E}"/>
                  </a:ext>
                </a:extLst>
              </p:cNvPr>
              <p:cNvSpPr/>
              <p:nvPr/>
            </p:nvSpPr>
            <p:spPr>
              <a:xfrm>
                <a:off x="8445500" y="3079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0A9B8D2-E8F3-4257-861F-4BAFBA130D57}"/>
                  </a:ext>
                </a:extLst>
              </p:cNvPr>
              <p:cNvSpPr/>
              <p:nvPr/>
            </p:nvSpPr>
            <p:spPr>
              <a:xfrm>
                <a:off x="8445500" y="3206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63F2372-7C28-4029-AA12-34145D3C590C}"/>
                  </a:ext>
                </a:extLst>
              </p:cNvPr>
              <p:cNvSpPr/>
              <p:nvPr/>
            </p:nvSpPr>
            <p:spPr>
              <a:xfrm>
                <a:off x="8445500" y="3333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B99521E4-70D4-4AE0-BB69-D992B7787B8B}"/>
                  </a:ext>
                </a:extLst>
              </p:cNvPr>
              <p:cNvGrpSpPr/>
              <p:nvPr/>
            </p:nvGrpSpPr>
            <p:grpSpPr>
              <a:xfrm>
                <a:off x="8445500" y="3460750"/>
                <a:ext cx="127000" cy="762000"/>
                <a:chOff x="8445500" y="2698750"/>
                <a:chExt cx="127000" cy="762000"/>
              </a:xfrm>
              <a:grpFill/>
            </p:grpSpPr>
            <p:sp>
              <p:nvSpPr>
                <p:cNvPr id="67" name="Rectangle 66">
                  <a:extLst>
                    <a:ext uri="{FF2B5EF4-FFF2-40B4-BE49-F238E27FC236}">
                      <a16:creationId xmlns:a16="http://schemas.microsoft.com/office/drawing/2014/main" id="{256E800D-CC26-480F-86ED-1A60CAF87624}"/>
                    </a:ext>
                  </a:extLst>
                </p:cNvPr>
                <p:cNvSpPr/>
                <p:nvPr/>
              </p:nvSpPr>
              <p:spPr>
                <a:xfrm>
                  <a:off x="8445500" y="2698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73B0D26-42E5-4DD8-B028-750910ACBC66}"/>
                    </a:ext>
                  </a:extLst>
                </p:cNvPr>
                <p:cNvSpPr/>
                <p:nvPr/>
              </p:nvSpPr>
              <p:spPr>
                <a:xfrm>
                  <a:off x="8445500" y="2825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5C638F7-CB51-42FF-BFB9-5A9658EA4A97}"/>
                    </a:ext>
                  </a:extLst>
                </p:cNvPr>
                <p:cNvSpPr/>
                <p:nvPr/>
              </p:nvSpPr>
              <p:spPr>
                <a:xfrm>
                  <a:off x="8445500" y="2952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5E70ADF-A2E0-4221-8281-207073F4C6A2}"/>
                    </a:ext>
                  </a:extLst>
                </p:cNvPr>
                <p:cNvSpPr/>
                <p:nvPr/>
              </p:nvSpPr>
              <p:spPr>
                <a:xfrm>
                  <a:off x="8445500" y="3079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F499DB3-799F-4CF0-8187-8097FA804A44}"/>
                    </a:ext>
                  </a:extLst>
                </p:cNvPr>
                <p:cNvSpPr/>
                <p:nvPr/>
              </p:nvSpPr>
              <p:spPr>
                <a:xfrm>
                  <a:off x="8445500" y="3206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41219D7-F294-42BE-9B29-85CABB928928}"/>
                    </a:ext>
                  </a:extLst>
                </p:cNvPr>
                <p:cNvSpPr/>
                <p:nvPr/>
              </p:nvSpPr>
              <p:spPr>
                <a:xfrm>
                  <a:off x="8445500" y="3333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7" name="Rectangle 56">
              <a:extLst>
                <a:ext uri="{FF2B5EF4-FFF2-40B4-BE49-F238E27FC236}">
                  <a16:creationId xmlns:a16="http://schemas.microsoft.com/office/drawing/2014/main" id="{8567BF6F-BE5B-40A8-AF1D-38063777578A}"/>
                </a:ext>
              </a:extLst>
            </p:cNvPr>
            <p:cNvSpPr/>
            <p:nvPr/>
          </p:nvSpPr>
          <p:spPr>
            <a:xfrm>
              <a:off x="8293100" y="5594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4DDE594-2E9C-49C9-ADD3-64F6C9ACE0C7}"/>
                </a:ext>
              </a:extLst>
            </p:cNvPr>
            <p:cNvSpPr/>
            <p:nvPr/>
          </p:nvSpPr>
          <p:spPr>
            <a:xfrm>
              <a:off x="8293100" y="5721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15CC30B-D7E8-47EA-80E1-EC8D9CE8E857}"/>
                </a:ext>
              </a:extLst>
            </p:cNvPr>
            <p:cNvSpPr/>
            <p:nvPr/>
          </p:nvSpPr>
          <p:spPr>
            <a:xfrm>
              <a:off x="8293100" y="5848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BDAEE702-D0CA-4168-B1C7-7DF3648925E9}"/>
              </a:ext>
            </a:extLst>
          </p:cNvPr>
          <p:cNvGrpSpPr/>
          <p:nvPr/>
        </p:nvGrpSpPr>
        <p:grpSpPr>
          <a:xfrm>
            <a:off x="11112318" y="1799877"/>
            <a:ext cx="91440" cy="3657600"/>
            <a:chOff x="8293100" y="2546350"/>
            <a:chExt cx="127000" cy="3429000"/>
          </a:xfrm>
          <a:solidFill>
            <a:schemeClr val="bg1">
              <a:lumMod val="65000"/>
            </a:schemeClr>
          </a:solidFill>
        </p:grpSpPr>
        <p:sp>
          <p:nvSpPr>
            <p:cNvPr id="81" name="Rectangle 80">
              <a:extLst>
                <a:ext uri="{FF2B5EF4-FFF2-40B4-BE49-F238E27FC236}">
                  <a16:creationId xmlns:a16="http://schemas.microsoft.com/office/drawing/2014/main" id="{FD7B4D62-529C-4A16-A859-88B296DA36D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7622BFE-556D-4651-AE86-ECB8D363A834}"/>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6F90561-461C-441A-928D-B32438340BA6}"/>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A0138D5-51A9-4792-8573-04F965D4C3B4}"/>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4532D37-D552-465D-B861-205D8F34D3A2}"/>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CB4813DA-AAA7-466E-9B02-3B289D8E2570}"/>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41FCC42D-9BB9-4FF1-9739-C3358ACA576B}"/>
                </a:ext>
              </a:extLst>
            </p:cNvPr>
            <p:cNvGrpSpPr/>
            <p:nvPr/>
          </p:nvGrpSpPr>
          <p:grpSpPr>
            <a:xfrm>
              <a:off x="8293100" y="3308350"/>
              <a:ext cx="127000" cy="762000"/>
              <a:chOff x="8445500" y="2698750"/>
              <a:chExt cx="127000" cy="762000"/>
            </a:xfrm>
            <a:grpFill/>
          </p:grpSpPr>
          <p:sp>
            <p:nvSpPr>
              <p:cNvPr id="107" name="Rectangle 106">
                <a:extLst>
                  <a:ext uri="{FF2B5EF4-FFF2-40B4-BE49-F238E27FC236}">
                    <a16:creationId xmlns:a16="http://schemas.microsoft.com/office/drawing/2014/main" id="{ECA3838A-F989-446D-9701-9F782AA37DC2}"/>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499CFE2E-4166-4B22-A04D-BFDBC01E2C7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D882E383-2A3F-4E7B-8EEF-83B42F7F3AD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3E91EE5-10FC-42EC-8372-978D385561B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21F02F4-B2C6-4A3E-90AD-6515D35255E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AE8078C-504C-4C14-BF6D-8B2F7D13428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47BB025-999D-4160-92E7-33B5C697F394}"/>
                </a:ext>
              </a:extLst>
            </p:cNvPr>
            <p:cNvGrpSpPr/>
            <p:nvPr/>
          </p:nvGrpSpPr>
          <p:grpSpPr>
            <a:xfrm>
              <a:off x="8293100" y="4070350"/>
              <a:ext cx="127000" cy="1524000"/>
              <a:chOff x="8445500" y="2698750"/>
              <a:chExt cx="127000" cy="1524000"/>
            </a:xfrm>
            <a:grpFill/>
          </p:grpSpPr>
          <p:sp>
            <p:nvSpPr>
              <p:cNvPr id="92" name="Rectangle 91">
                <a:extLst>
                  <a:ext uri="{FF2B5EF4-FFF2-40B4-BE49-F238E27FC236}">
                    <a16:creationId xmlns:a16="http://schemas.microsoft.com/office/drawing/2014/main" id="{6B1DB80B-E978-49E9-9BEA-A7F67FD43D9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FBACED75-16F5-42F4-9AD6-4443B9D1C58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ABA77461-B1A4-4837-8904-E7D03F0B002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D2A0DA2E-D941-4AD8-9613-802753814003}"/>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5D5A0C9-05F6-4FCE-8E95-2C7825248D62}"/>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418CFC-64F4-4412-BDD5-26F8C96D541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D143A16A-38C3-48B5-905F-985D11DD948B}"/>
                  </a:ext>
                </a:extLst>
              </p:cNvPr>
              <p:cNvGrpSpPr/>
              <p:nvPr/>
            </p:nvGrpSpPr>
            <p:grpSpPr>
              <a:xfrm>
                <a:off x="8445500" y="3460750"/>
                <a:ext cx="127000" cy="762000"/>
                <a:chOff x="8445500" y="2698750"/>
                <a:chExt cx="127000" cy="762000"/>
              </a:xfrm>
              <a:grpFill/>
            </p:grpSpPr>
            <p:sp>
              <p:nvSpPr>
                <p:cNvPr id="101" name="Rectangle 100">
                  <a:extLst>
                    <a:ext uri="{FF2B5EF4-FFF2-40B4-BE49-F238E27FC236}">
                      <a16:creationId xmlns:a16="http://schemas.microsoft.com/office/drawing/2014/main" id="{B46960B2-3D2B-49A2-B708-83CBBE90B11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D02E382-7CD1-461B-96CB-6B28DC50E775}"/>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A6040A8-76A8-44CD-BFC5-971450955D6F}"/>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587661B-8C87-4E84-8F50-2418AFAC1A1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B870684-B837-4E75-8063-76876A69E780}"/>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03A6D786-D895-4E4F-B7E4-0B3114427ABF}"/>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9" name="Rectangle 88">
              <a:extLst>
                <a:ext uri="{FF2B5EF4-FFF2-40B4-BE49-F238E27FC236}">
                  <a16:creationId xmlns:a16="http://schemas.microsoft.com/office/drawing/2014/main" id="{952F43B8-5C54-4699-BAAE-F9807459B0C1}"/>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78FDBC4D-0299-482F-9FE7-48169C17BAAB}"/>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20911FA-5AE9-4AEC-B15E-BCDD82C00667}"/>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0588B803-3706-4819-9BD4-4BE3B5C92D9C}"/>
              </a:ext>
            </a:extLst>
          </p:cNvPr>
          <p:cNvGrpSpPr/>
          <p:nvPr/>
        </p:nvGrpSpPr>
        <p:grpSpPr>
          <a:xfrm flipH="1">
            <a:off x="5931878" y="1796433"/>
            <a:ext cx="386202" cy="3657600"/>
            <a:chOff x="5934872" y="1796433"/>
            <a:chExt cx="386202" cy="3657600"/>
          </a:xfrm>
        </p:grpSpPr>
        <p:sp>
          <p:nvSpPr>
            <p:cNvPr id="158" name="Rectangle 157">
              <a:extLst>
                <a:ext uri="{FF2B5EF4-FFF2-40B4-BE49-F238E27FC236}">
                  <a16:creationId xmlns:a16="http://schemas.microsoft.com/office/drawing/2014/main" id="{C48C7821-4CDE-4678-BE0A-25F77D71B206}"/>
                </a:ext>
              </a:extLst>
            </p:cNvPr>
            <p:cNvSpPr/>
            <p:nvPr/>
          </p:nvSpPr>
          <p:spPr>
            <a:xfrm>
              <a:off x="6082253" y="1796433"/>
              <a:ext cx="91440" cy="3657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45C7A4FE-FDCE-4FB1-A340-54429A9A02AF}"/>
                </a:ext>
              </a:extLst>
            </p:cNvPr>
            <p:cNvSpPr/>
            <p:nvPr/>
          </p:nvSpPr>
          <p:spPr>
            <a:xfrm>
              <a:off x="5934872"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Put a photosensor in front of object">
            <a:extLst>
              <a:ext uri="{FF2B5EF4-FFF2-40B4-BE49-F238E27FC236}">
                <a16:creationId xmlns:a16="http://schemas.microsoft.com/office/drawing/2014/main" id="{7B6AE351-B566-4BE5-BA63-54D3E0C7D2A1}"/>
              </a:ext>
            </a:extLst>
          </p:cNvPr>
          <p:cNvSpPr txBox="1"/>
          <p:nvPr/>
        </p:nvSpPr>
        <p:spPr>
          <a:xfrm>
            <a:off x="9201418" y="529002"/>
            <a:ext cx="2130014" cy="118013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move sensor to keep focus at same distance</a:t>
            </a:r>
            <a:endParaRPr sz="2400" dirty="0">
              <a:latin typeface="+mj-lt"/>
            </a:endParaRPr>
          </a:p>
        </p:txBody>
      </p:sp>
      <p:cxnSp>
        <p:nvCxnSpPr>
          <p:cNvPr id="122" name="Straight Arrow Connector 121">
            <a:extLst>
              <a:ext uri="{FF2B5EF4-FFF2-40B4-BE49-F238E27FC236}">
                <a16:creationId xmlns:a16="http://schemas.microsoft.com/office/drawing/2014/main" id="{4C54B798-C04F-421B-9786-7B9F8176D9CA}"/>
              </a:ext>
            </a:extLst>
          </p:cNvPr>
          <p:cNvCxnSpPr/>
          <p:nvPr/>
        </p:nvCxnSpPr>
        <p:spPr>
          <a:xfrm>
            <a:off x="9557886" y="1737167"/>
            <a:ext cx="1429651" cy="0"/>
          </a:xfrm>
          <a:prstGeom prst="straightConnector1">
            <a:avLst/>
          </a:prstGeom>
          <a:ln w="38100" cap="rnd">
            <a:solidFill>
              <a:schemeClr val="tx1"/>
            </a:solidFill>
            <a:bevel/>
            <a:tailEnd type="arrow"/>
          </a:ln>
        </p:spPr>
        <p:style>
          <a:lnRef idx="1">
            <a:schemeClr val="accent1"/>
          </a:lnRef>
          <a:fillRef idx="0">
            <a:schemeClr val="accent1"/>
          </a:fillRef>
          <a:effectRef idx="0">
            <a:schemeClr val="accent1"/>
          </a:effectRef>
          <a:fontRef idx="minor">
            <a:schemeClr val="tx1"/>
          </a:fontRef>
        </p:style>
      </p:cxnSp>
      <p:sp>
        <p:nvSpPr>
          <p:cNvPr id="123" name="Put a photosensor in front of object">
            <a:extLst>
              <a:ext uri="{FF2B5EF4-FFF2-40B4-BE49-F238E27FC236}">
                <a16:creationId xmlns:a16="http://schemas.microsoft.com/office/drawing/2014/main" id="{C1622EA4-ECFA-4479-AC45-4E0DB4BB1ACA}"/>
              </a:ext>
            </a:extLst>
          </p:cNvPr>
          <p:cNvSpPr txBox="1"/>
          <p:nvPr/>
        </p:nvSpPr>
        <p:spPr>
          <a:xfrm>
            <a:off x="216101" y="2631209"/>
            <a:ext cx="2520313" cy="1918795"/>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Note: “zooming” means changing focal length, which is different from refocusing</a:t>
            </a:r>
            <a:endParaRPr sz="2400" dirty="0">
              <a:latin typeface="+mj-lt"/>
            </a:endParaRPr>
          </a:p>
        </p:txBody>
      </p:sp>
    </p:spTree>
    <p:extLst>
      <p:ext uri="{BB962C8B-B14F-4D97-AF65-F5344CB8AC3E}">
        <p14:creationId xmlns:p14="http://schemas.microsoft.com/office/powerpoint/2010/main" val="1469733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3E462-84CF-4AFB-9A0F-1052C50CC1F1}"/>
              </a:ext>
            </a:extLst>
          </p:cNvPr>
          <p:cNvGrpSpPr/>
          <p:nvPr/>
        </p:nvGrpSpPr>
        <p:grpSpPr>
          <a:xfrm>
            <a:off x="1293132" y="1147763"/>
            <a:ext cx="9593036" cy="5595937"/>
            <a:chOff x="447675" y="101600"/>
            <a:chExt cx="11296650" cy="6589712"/>
          </a:xfrm>
        </p:grpSpPr>
        <p:pic>
          <p:nvPicPr>
            <p:cNvPr id="5" name="Picture 4">
              <a:extLst>
                <a:ext uri="{FF2B5EF4-FFF2-40B4-BE49-F238E27FC236}">
                  <a16:creationId xmlns:a16="http://schemas.microsoft.com/office/drawing/2014/main" id="{F4D07458-FE96-406B-8485-1C821847F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75" y="319087"/>
              <a:ext cx="11296650" cy="6372225"/>
            </a:xfrm>
            <a:prstGeom prst="rect">
              <a:avLst/>
            </a:prstGeom>
          </p:spPr>
        </p:pic>
        <p:sp>
          <p:nvSpPr>
            <p:cNvPr id="2" name="Rectangle 1">
              <a:extLst>
                <a:ext uri="{FF2B5EF4-FFF2-40B4-BE49-F238E27FC236}">
                  <a16:creationId xmlns:a16="http://schemas.microsoft.com/office/drawing/2014/main" id="{65CBB4F0-4715-46D0-9DDD-0464B0DB26B6}"/>
                </a:ext>
              </a:extLst>
            </p:cNvPr>
            <p:cNvSpPr/>
            <p:nvPr/>
          </p:nvSpPr>
          <p:spPr>
            <a:xfrm>
              <a:off x="4089400" y="101600"/>
              <a:ext cx="4914900" cy="1223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5"/>
          <p:cNvSpPr>
            <a:spLocks noGrp="1"/>
          </p:cNvSpPr>
          <p:nvPr>
            <p:ph type="body" sz="quarter" idx="10"/>
          </p:nvPr>
        </p:nvSpPr>
        <p:spPr/>
        <p:txBody>
          <a:bodyPr/>
          <a:lstStyle/>
          <a:p>
            <a:r>
              <a:rPr lang="en-US" dirty="0" smtClean="0"/>
              <a:t>Field of View (Continue)</a:t>
            </a:r>
            <a:endParaRPr lang="en-US" dirty="0"/>
          </a:p>
        </p:txBody>
      </p:sp>
      <p:sp>
        <p:nvSpPr>
          <p:cNvPr id="3" name="Shape 667">
            <a:extLst>
              <a:ext uri="{FF2B5EF4-FFF2-40B4-BE49-F238E27FC236}">
                <a16:creationId xmlns:a16="http://schemas.microsoft.com/office/drawing/2014/main" id="{CB2BC21C-C28C-4892-8D5E-4280F766F9C9}"/>
              </a:ext>
            </a:extLst>
          </p:cNvPr>
          <p:cNvSpPr>
            <a:spLocks noGrp="1"/>
          </p:cNvSpPr>
          <p:nvPr>
            <p:ph type="title" idx="4294967295"/>
          </p:nvPr>
        </p:nvSpPr>
        <p:spPr>
          <a:xfrm>
            <a:off x="0" y="0"/>
            <a:ext cx="12192000" cy="1325563"/>
          </a:xfrm>
          <a:prstGeom prst="rect">
            <a:avLst/>
          </a:prstGeom>
        </p:spPr>
        <p:txBody>
          <a:bodyPr/>
          <a:lstStyle/>
          <a:p>
            <a:pPr algn="ctr"/>
            <a:r>
              <a:rPr lang="en-US" dirty="0"/>
              <a:t>Field of view</a:t>
            </a:r>
            <a:endParaRPr dirty="0"/>
          </a:p>
        </p:txBody>
      </p:sp>
    </p:spTree>
    <p:extLst>
      <p:ext uri="{BB962C8B-B14F-4D97-AF65-F5344CB8AC3E}">
        <p14:creationId xmlns:p14="http://schemas.microsoft.com/office/powerpoint/2010/main" val="1595360338"/>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2" name="Straight Connector 221">
            <a:extLst>
              <a:ext uri="{FF2B5EF4-FFF2-40B4-BE49-F238E27FC236}">
                <a16:creationId xmlns:a16="http://schemas.microsoft.com/office/drawing/2014/main" id="{78236469-AF9E-4372-8F71-012382B8DB29}"/>
              </a:ext>
            </a:extLst>
          </p:cNvPr>
          <p:cNvCxnSpPr>
            <a:cxnSpLocks/>
          </p:cNvCxnSpPr>
          <p:nvPr/>
        </p:nvCxnSpPr>
        <p:spPr>
          <a:xfrm>
            <a:off x="2952515" y="1325563"/>
            <a:ext cx="0" cy="45928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t>Field of View Depending on Sensor </a:t>
            </a:r>
            <a:r>
              <a:rPr lang="en-US" dirty="0" smtClean="0"/>
              <a:t>Size</a:t>
            </a:r>
            <a:endParaRPr lang="en-US" dirty="0"/>
          </a:p>
        </p:txBody>
      </p:sp>
      <p:cxnSp>
        <p:nvCxnSpPr>
          <p:cNvPr id="99" name="Straight Connector 98">
            <a:extLst>
              <a:ext uri="{FF2B5EF4-FFF2-40B4-BE49-F238E27FC236}">
                <a16:creationId xmlns:a16="http://schemas.microsoft.com/office/drawing/2014/main" id="{9A37DD33-B563-4C0B-A3B2-446D18D75F66}"/>
              </a:ext>
            </a:extLst>
          </p:cNvPr>
          <p:cNvCxnSpPr>
            <a:cxnSpLocks/>
            <a:stCxn id="161" idx="1"/>
          </p:cNvCxnSpPr>
          <p:nvPr/>
        </p:nvCxnSpPr>
        <p:spPr>
          <a:xfrm flipH="1">
            <a:off x="2952515" y="1864167"/>
            <a:ext cx="6294582" cy="359632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9194898-9F81-4320-81D7-E3F3D1D38918}"/>
              </a:ext>
            </a:extLst>
          </p:cNvPr>
          <p:cNvCxnSpPr>
            <a:cxnSpLocks/>
            <a:stCxn id="171" idx="1"/>
          </p:cNvCxnSpPr>
          <p:nvPr/>
        </p:nvCxnSpPr>
        <p:spPr>
          <a:xfrm flipH="1" flipV="1">
            <a:off x="2952515" y="1794914"/>
            <a:ext cx="6294582" cy="359138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9438D8-8C00-44F0-BE46-D08671F676FC}"/>
              </a:ext>
            </a:extLst>
          </p:cNvPr>
          <p:cNvCxnSpPr>
            <a:cxnSpLocks/>
          </p:cNvCxnSpPr>
          <p:nvPr/>
        </p:nvCxnSpPr>
        <p:spPr>
          <a:xfrm>
            <a:off x="2952515" y="1801368"/>
            <a:ext cx="0" cy="3657600"/>
          </a:xfrm>
          <a:prstGeom prst="line">
            <a:avLst/>
          </a:prstGeom>
          <a:ln w="508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D9336B17-2007-4A8E-99B3-8E933BBDEAAB}"/>
              </a:ext>
            </a:extLst>
          </p:cNvPr>
          <p:cNvGrpSpPr/>
          <p:nvPr/>
        </p:nvGrpSpPr>
        <p:grpSpPr>
          <a:xfrm>
            <a:off x="9247097" y="1796433"/>
            <a:ext cx="91440" cy="3657600"/>
            <a:chOff x="8293100" y="2546350"/>
            <a:chExt cx="127000" cy="3429000"/>
          </a:xfrm>
          <a:solidFill>
            <a:schemeClr val="bg1">
              <a:lumMod val="65000"/>
            </a:schemeClr>
          </a:solidFill>
        </p:grpSpPr>
        <p:sp>
          <p:nvSpPr>
            <p:cNvPr id="161" name="Rectangle 160">
              <a:extLst>
                <a:ext uri="{FF2B5EF4-FFF2-40B4-BE49-F238E27FC236}">
                  <a16:creationId xmlns:a16="http://schemas.microsoft.com/office/drawing/2014/main" id="{3BB5EFE0-7E1B-4B17-B1C9-E81B49FDB485}"/>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239D20B-41FD-4222-8215-C91559C8B05A}"/>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400C8DA0-61C3-4511-BAC7-C498CC00CD07}"/>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8A6E1C50-189A-4522-905A-F428F1CA133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00301D06-EF3B-4CA5-8255-D789D065BA29}"/>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D81BB973-DB2D-4B52-832F-26FDD543B496}"/>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7" name="Group 166">
              <a:extLst>
                <a:ext uri="{FF2B5EF4-FFF2-40B4-BE49-F238E27FC236}">
                  <a16:creationId xmlns:a16="http://schemas.microsoft.com/office/drawing/2014/main" id="{EA639E12-2462-4CB9-B012-8B26FA17B11D}"/>
                </a:ext>
              </a:extLst>
            </p:cNvPr>
            <p:cNvGrpSpPr/>
            <p:nvPr/>
          </p:nvGrpSpPr>
          <p:grpSpPr>
            <a:xfrm>
              <a:off x="8293100" y="3308350"/>
              <a:ext cx="127000" cy="762000"/>
              <a:chOff x="8445500" y="2698750"/>
              <a:chExt cx="127000" cy="762000"/>
            </a:xfrm>
            <a:grpFill/>
          </p:grpSpPr>
          <p:sp>
            <p:nvSpPr>
              <p:cNvPr id="185" name="Rectangle 184">
                <a:extLst>
                  <a:ext uri="{FF2B5EF4-FFF2-40B4-BE49-F238E27FC236}">
                    <a16:creationId xmlns:a16="http://schemas.microsoft.com/office/drawing/2014/main" id="{0FE6C791-5E52-4445-A16C-266F42E54A8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53C4FB11-061C-4365-BAE2-BD79D42850A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172CF2BE-5C2C-432C-8720-4E820DDDFED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E02D1767-9624-4423-BB29-600B69300E36}"/>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D8682532-617C-40F1-B007-CE2FF4C9AC0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5E52EE30-85BA-4CF1-A6C8-253E51181901}"/>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8" name="Group 167">
              <a:extLst>
                <a:ext uri="{FF2B5EF4-FFF2-40B4-BE49-F238E27FC236}">
                  <a16:creationId xmlns:a16="http://schemas.microsoft.com/office/drawing/2014/main" id="{E7BF57D0-C190-45A7-A621-9D511E03B155}"/>
                </a:ext>
              </a:extLst>
            </p:cNvPr>
            <p:cNvGrpSpPr/>
            <p:nvPr/>
          </p:nvGrpSpPr>
          <p:grpSpPr>
            <a:xfrm>
              <a:off x="8293100" y="4070350"/>
              <a:ext cx="127000" cy="1524000"/>
              <a:chOff x="8445500" y="2698750"/>
              <a:chExt cx="127000" cy="1524000"/>
            </a:xfrm>
            <a:grpFill/>
          </p:grpSpPr>
          <p:sp>
            <p:nvSpPr>
              <p:cNvPr id="172" name="Rectangle 171">
                <a:extLst>
                  <a:ext uri="{FF2B5EF4-FFF2-40B4-BE49-F238E27FC236}">
                    <a16:creationId xmlns:a16="http://schemas.microsoft.com/office/drawing/2014/main" id="{D30B3922-CEE2-4C2B-A205-B07912E40701}"/>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3F9DD0D6-B74C-4AA2-816F-6DE4B8F9D3A2}"/>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AEBA1AA-0B66-4185-9FE0-6868D615FF3C}"/>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8DB063CB-7285-4D6D-B162-3E41755DF9DB}"/>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C91B749E-480C-45EF-9B04-7CBD4B3082EE}"/>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4F99AC69-4759-4E58-A7F9-4BCA2749D7F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8" name="Group 177">
                <a:extLst>
                  <a:ext uri="{FF2B5EF4-FFF2-40B4-BE49-F238E27FC236}">
                    <a16:creationId xmlns:a16="http://schemas.microsoft.com/office/drawing/2014/main" id="{CCB60954-7730-4CB2-9282-B796492CCEB6}"/>
                  </a:ext>
                </a:extLst>
              </p:cNvPr>
              <p:cNvGrpSpPr/>
              <p:nvPr/>
            </p:nvGrpSpPr>
            <p:grpSpPr>
              <a:xfrm>
                <a:off x="8445500" y="3460750"/>
                <a:ext cx="127000" cy="762000"/>
                <a:chOff x="8445500" y="2698750"/>
                <a:chExt cx="127000" cy="762000"/>
              </a:xfrm>
              <a:grpFill/>
            </p:grpSpPr>
            <p:sp>
              <p:nvSpPr>
                <p:cNvPr id="179" name="Rectangle 178">
                  <a:extLst>
                    <a:ext uri="{FF2B5EF4-FFF2-40B4-BE49-F238E27FC236}">
                      <a16:creationId xmlns:a16="http://schemas.microsoft.com/office/drawing/2014/main" id="{8B3BB329-6F56-492E-A4A1-E7B2A7C59E3E}"/>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A51E2BA9-A8E1-4DF7-BCEC-499A5D10D197}"/>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81D6404D-7B40-405B-9515-439AD8629184}"/>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E0F25DFA-D29A-42DE-8C70-8475F98090AA}"/>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A3E16BF2-3550-4239-9735-F6795899B8C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96690ECA-1173-4A3B-9A26-74A9DFDA054A}"/>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9" name="Rectangle 168">
              <a:extLst>
                <a:ext uri="{FF2B5EF4-FFF2-40B4-BE49-F238E27FC236}">
                  <a16:creationId xmlns:a16="http://schemas.microsoft.com/office/drawing/2014/main" id="{7FDF54C4-7110-4756-B153-BD27DCE063E3}"/>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365E81CF-D0B1-49C2-825C-57290CFEDB2C}"/>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646A52E4-B2B6-4119-90BE-1EE84B595F2C}"/>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0588B803-3706-4819-9BD4-4BE3B5C92D9C}"/>
              </a:ext>
            </a:extLst>
          </p:cNvPr>
          <p:cNvGrpSpPr/>
          <p:nvPr/>
        </p:nvGrpSpPr>
        <p:grpSpPr>
          <a:xfrm flipH="1">
            <a:off x="5931878" y="1796433"/>
            <a:ext cx="386202" cy="3657600"/>
            <a:chOff x="5934872" y="1796433"/>
            <a:chExt cx="386202" cy="3657600"/>
          </a:xfrm>
        </p:grpSpPr>
        <p:sp>
          <p:nvSpPr>
            <p:cNvPr id="158" name="Rectangle 157">
              <a:extLst>
                <a:ext uri="{FF2B5EF4-FFF2-40B4-BE49-F238E27FC236}">
                  <a16:creationId xmlns:a16="http://schemas.microsoft.com/office/drawing/2014/main" id="{C48C7821-4CDE-4678-BE0A-25F77D71B206}"/>
                </a:ext>
              </a:extLst>
            </p:cNvPr>
            <p:cNvSpPr/>
            <p:nvPr/>
          </p:nvSpPr>
          <p:spPr>
            <a:xfrm>
              <a:off x="6082253" y="1796433"/>
              <a:ext cx="91440" cy="3657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45C7A4FE-FDCE-4FB1-A340-54429A9A02AF}"/>
                </a:ext>
              </a:extLst>
            </p:cNvPr>
            <p:cNvSpPr/>
            <p:nvPr/>
          </p:nvSpPr>
          <p:spPr>
            <a:xfrm>
              <a:off x="5934872"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3" name="Put a photosensor in front of object">
            <a:extLst>
              <a:ext uri="{FF2B5EF4-FFF2-40B4-BE49-F238E27FC236}">
                <a16:creationId xmlns:a16="http://schemas.microsoft.com/office/drawing/2014/main" id="{3C324569-2A10-430E-8F29-6EA0A2A73843}"/>
              </a:ext>
            </a:extLst>
          </p:cNvPr>
          <p:cNvSpPr txBox="1"/>
          <p:nvPr/>
        </p:nvSpPr>
        <p:spPr>
          <a:xfrm>
            <a:off x="137440" y="6168685"/>
            <a:ext cx="10850097"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342900" indent="-342900">
              <a:buFont typeface="Arial" panose="020B0604020202020204" pitchFamily="34" charset="0"/>
              <a:buChar char="•"/>
            </a:pPr>
            <a:r>
              <a:rPr lang="en-US" sz="2400" dirty="0">
                <a:latin typeface="+mj-lt"/>
              </a:rPr>
              <a:t>What happens to field of view when we reduce sensor size? </a:t>
            </a:r>
          </a:p>
        </p:txBody>
      </p:sp>
    </p:spTree>
    <p:extLst>
      <p:ext uri="{BB962C8B-B14F-4D97-AF65-F5344CB8AC3E}">
        <p14:creationId xmlns:p14="http://schemas.microsoft.com/office/powerpoint/2010/main" val="2660870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2" name="Straight Connector 221">
            <a:extLst>
              <a:ext uri="{FF2B5EF4-FFF2-40B4-BE49-F238E27FC236}">
                <a16:creationId xmlns:a16="http://schemas.microsoft.com/office/drawing/2014/main" id="{78236469-AF9E-4372-8F71-012382B8DB29}"/>
              </a:ext>
            </a:extLst>
          </p:cNvPr>
          <p:cNvCxnSpPr>
            <a:cxnSpLocks/>
          </p:cNvCxnSpPr>
          <p:nvPr/>
        </p:nvCxnSpPr>
        <p:spPr>
          <a:xfrm>
            <a:off x="2952515" y="1325563"/>
            <a:ext cx="0" cy="45928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77F143-E52F-4E17-A56A-4393AE241CB7}"/>
              </a:ext>
            </a:extLst>
          </p:cNvPr>
          <p:cNvCxnSpPr>
            <a:cxnSpLocks/>
          </p:cNvCxnSpPr>
          <p:nvPr/>
        </p:nvCxnSpPr>
        <p:spPr>
          <a:xfrm>
            <a:off x="2952515" y="1325563"/>
            <a:ext cx="0" cy="4592866"/>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706EB88-29AE-4284-A196-06A0723D9D6E}"/>
              </a:ext>
            </a:extLst>
          </p:cNvPr>
          <p:cNvCxnSpPr>
            <a:cxnSpLocks/>
          </p:cNvCxnSpPr>
          <p:nvPr/>
        </p:nvCxnSpPr>
        <p:spPr>
          <a:xfrm>
            <a:off x="2952515" y="1801368"/>
            <a:ext cx="0" cy="3657600"/>
          </a:xfrm>
          <a:prstGeom prst="line">
            <a:avLst/>
          </a:prstGeom>
          <a:ln w="50800">
            <a:solidFill>
              <a:srgbClr val="CDCDCD"/>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37DD33-B563-4C0B-A3B2-446D18D75F66}"/>
              </a:ext>
            </a:extLst>
          </p:cNvPr>
          <p:cNvCxnSpPr>
            <a:cxnSpLocks/>
            <a:stCxn id="188" idx="1"/>
          </p:cNvCxnSpPr>
          <p:nvPr/>
        </p:nvCxnSpPr>
        <p:spPr>
          <a:xfrm flipH="1">
            <a:off x="2942081" y="2546435"/>
            <a:ext cx="6305016" cy="2230265"/>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9194898-9F81-4320-81D7-E3F3D1D38918}"/>
              </a:ext>
            </a:extLst>
          </p:cNvPr>
          <p:cNvCxnSpPr>
            <a:cxnSpLocks/>
            <a:stCxn id="204" idx="1"/>
          </p:cNvCxnSpPr>
          <p:nvPr/>
        </p:nvCxnSpPr>
        <p:spPr>
          <a:xfrm flipH="1" flipV="1">
            <a:off x="2952517" y="2479228"/>
            <a:ext cx="6294580" cy="223467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9438D8-8C00-44F0-BE46-D08671F676FC}"/>
              </a:ext>
            </a:extLst>
          </p:cNvPr>
          <p:cNvCxnSpPr>
            <a:cxnSpLocks/>
          </p:cNvCxnSpPr>
          <p:nvPr/>
        </p:nvCxnSpPr>
        <p:spPr>
          <a:xfrm>
            <a:off x="2952515" y="2473766"/>
            <a:ext cx="0" cy="2302934"/>
          </a:xfrm>
          <a:prstGeom prst="line">
            <a:avLst/>
          </a:prstGeom>
          <a:ln w="508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0" name="Put a photosensor in front of object">
            <a:extLst>
              <a:ext uri="{FF2B5EF4-FFF2-40B4-BE49-F238E27FC236}">
                <a16:creationId xmlns:a16="http://schemas.microsoft.com/office/drawing/2014/main" id="{6829BA1F-60BC-4FDA-B2F4-F9E80719E1B6}"/>
              </a:ext>
            </a:extLst>
          </p:cNvPr>
          <p:cNvSpPr txBox="1"/>
          <p:nvPr/>
        </p:nvSpPr>
        <p:spPr>
          <a:xfrm>
            <a:off x="6051380" y="1216152"/>
            <a:ext cx="2735957"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a:latin typeface="+mj-lt"/>
              </a:rPr>
              <a:t>change in focal length</a:t>
            </a:r>
            <a:endParaRPr sz="2400" dirty="0">
              <a:latin typeface="+mj-lt"/>
            </a:endParaRPr>
          </a:p>
        </p:txBody>
      </p:sp>
      <p:sp>
        <p:nvSpPr>
          <p:cNvPr id="223" name="Put a photosensor in front of object">
            <a:extLst>
              <a:ext uri="{FF2B5EF4-FFF2-40B4-BE49-F238E27FC236}">
                <a16:creationId xmlns:a16="http://schemas.microsoft.com/office/drawing/2014/main" id="{3C324569-2A10-430E-8F29-6EA0A2A73843}"/>
              </a:ext>
            </a:extLst>
          </p:cNvPr>
          <p:cNvSpPr txBox="1"/>
          <p:nvPr/>
        </p:nvSpPr>
        <p:spPr>
          <a:xfrm>
            <a:off x="137440" y="6168685"/>
            <a:ext cx="10850097"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marL="342900" indent="-342900">
              <a:buFont typeface="Arial" panose="020B0604020202020204" pitchFamily="34" charset="0"/>
              <a:buChar char="•"/>
            </a:pPr>
            <a:r>
              <a:rPr lang="en-US" sz="2400" dirty="0">
                <a:latin typeface="+mj-lt"/>
              </a:rPr>
              <a:t>What happens to field of view when we reduce sensor size? → It decreases.</a:t>
            </a:r>
          </a:p>
        </p:txBody>
      </p:sp>
      <p:cxnSp>
        <p:nvCxnSpPr>
          <p:cNvPr id="224" name="Straight Arrow Connector 223">
            <a:extLst>
              <a:ext uri="{FF2B5EF4-FFF2-40B4-BE49-F238E27FC236}">
                <a16:creationId xmlns:a16="http://schemas.microsoft.com/office/drawing/2014/main" id="{013CCD06-CA57-4B92-8FE7-7AB906C0830A}"/>
              </a:ext>
            </a:extLst>
          </p:cNvPr>
          <p:cNvCxnSpPr>
            <a:cxnSpLocks/>
            <a:stCxn id="120" idx="2"/>
          </p:cNvCxnSpPr>
          <p:nvPr/>
        </p:nvCxnSpPr>
        <p:spPr>
          <a:xfrm flipH="1">
            <a:off x="6465461" y="1657620"/>
            <a:ext cx="953898" cy="883879"/>
          </a:xfrm>
          <a:prstGeom prst="straightConnector1">
            <a:avLst/>
          </a:prstGeom>
          <a:ln w="38100" cap="rnd">
            <a:solidFill>
              <a:schemeClr val="tx1"/>
            </a:solidFill>
            <a:beve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CA44F40-2EDE-4152-93B0-D101210C3789}"/>
              </a:ext>
            </a:extLst>
          </p:cNvPr>
          <p:cNvCxnSpPr>
            <a:cxnSpLocks/>
            <a:stCxn id="49" idx="1"/>
          </p:cNvCxnSpPr>
          <p:nvPr/>
        </p:nvCxnSpPr>
        <p:spPr>
          <a:xfrm flipH="1">
            <a:off x="2952515" y="1864167"/>
            <a:ext cx="6294582" cy="3596320"/>
          </a:xfrm>
          <a:prstGeom prst="line">
            <a:avLst/>
          </a:prstGeom>
          <a:ln w="38100">
            <a:solidFill>
              <a:srgbClr val="CDCDCD"/>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28E3C37-7A0B-401B-91B3-C95E19C13F51}"/>
              </a:ext>
            </a:extLst>
          </p:cNvPr>
          <p:cNvCxnSpPr>
            <a:cxnSpLocks/>
            <a:stCxn id="59" idx="1"/>
          </p:cNvCxnSpPr>
          <p:nvPr/>
        </p:nvCxnSpPr>
        <p:spPr>
          <a:xfrm flipH="1" flipV="1">
            <a:off x="2952515" y="1794914"/>
            <a:ext cx="6294582" cy="3591386"/>
          </a:xfrm>
          <a:prstGeom prst="line">
            <a:avLst/>
          </a:prstGeom>
          <a:ln w="38100">
            <a:solidFill>
              <a:srgbClr val="CDCDCD"/>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79C0124-E2FB-4487-A32C-F16214156F66}"/>
              </a:ext>
            </a:extLst>
          </p:cNvPr>
          <p:cNvGrpSpPr/>
          <p:nvPr/>
        </p:nvGrpSpPr>
        <p:grpSpPr>
          <a:xfrm>
            <a:off x="9247097" y="1796433"/>
            <a:ext cx="91440" cy="3657600"/>
            <a:chOff x="8293100" y="2546350"/>
            <a:chExt cx="127000" cy="3429000"/>
          </a:xfrm>
          <a:solidFill>
            <a:schemeClr val="bg1">
              <a:lumMod val="85000"/>
              <a:alpha val="20000"/>
            </a:schemeClr>
          </a:solidFill>
        </p:grpSpPr>
        <p:sp>
          <p:nvSpPr>
            <p:cNvPr id="49" name="Rectangle 48">
              <a:extLst>
                <a:ext uri="{FF2B5EF4-FFF2-40B4-BE49-F238E27FC236}">
                  <a16:creationId xmlns:a16="http://schemas.microsoft.com/office/drawing/2014/main" id="{EBBB7080-BE94-4B55-A783-2C34BADE12C0}"/>
                </a:ext>
              </a:extLst>
            </p:cNvPr>
            <p:cNvSpPr/>
            <p:nvPr/>
          </p:nvSpPr>
          <p:spPr>
            <a:xfrm>
              <a:off x="8293100" y="2546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FC4624E-F46F-4DF0-BDDC-E1F44528D997}"/>
                </a:ext>
              </a:extLst>
            </p:cNvPr>
            <p:cNvSpPr/>
            <p:nvPr/>
          </p:nvSpPr>
          <p:spPr>
            <a:xfrm>
              <a:off x="8293100" y="2673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F828928-99D1-4C6B-B703-3239E97F7B72}"/>
                </a:ext>
              </a:extLst>
            </p:cNvPr>
            <p:cNvSpPr/>
            <p:nvPr/>
          </p:nvSpPr>
          <p:spPr>
            <a:xfrm>
              <a:off x="8293100" y="2800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6EED757-7426-4CD1-AEEC-51B95E135EDF}"/>
                </a:ext>
              </a:extLst>
            </p:cNvPr>
            <p:cNvSpPr/>
            <p:nvPr/>
          </p:nvSpPr>
          <p:spPr>
            <a:xfrm>
              <a:off x="8293100" y="2927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79D5E3-4516-4B1F-B506-884952382A53}"/>
                </a:ext>
              </a:extLst>
            </p:cNvPr>
            <p:cNvSpPr/>
            <p:nvPr/>
          </p:nvSpPr>
          <p:spPr>
            <a:xfrm>
              <a:off x="8293100" y="3054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A0089E9-46AB-475E-AF24-960FAB88A91E}"/>
                </a:ext>
              </a:extLst>
            </p:cNvPr>
            <p:cNvSpPr/>
            <p:nvPr/>
          </p:nvSpPr>
          <p:spPr>
            <a:xfrm>
              <a:off x="8293100" y="3181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77B0FA6-0366-4664-A475-16379925EE49}"/>
                </a:ext>
              </a:extLst>
            </p:cNvPr>
            <p:cNvGrpSpPr/>
            <p:nvPr/>
          </p:nvGrpSpPr>
          <p:grpSpPr>
            <a:xfrm>
              <a:off x="8293100" y="3308350"/>
              <a:ext cx="127000" cy="762000"/>
              <a:chOff x="8445500" y="2698750"/>
              <a:chExt cx="127000" cy="762000"/>
            </a:xfrm>
            <a:grpFill/>
          </p:grpSpPr>
          <p:sp>
            <p:nvSpPr>
              <p:cNvPr id="73" name="Rectangle 72">
                <a:extLst>
                  <a:ext uri="{FF2B5EF4-FFF2-40B4-BE49-F238E27FC236}">
                    <a16:creationId xmlns:a16="http://schemas.microsoft.com/office/drawing/2014/main" id="{96261514-4E9E-459B-9476-164F59B62864}"/>
                  </a:ext>
                </a:extLst>
              </p:cNvPr>
              <p:cNvSpPr/>
              <p:nvPr/>
            </p:nvSpPr>
            <p:spPr>
              <a:xfrm>
                <a:off x="8445500" y="2698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F2C9FAB-5FB8-4D4A-81C8-6F9BE0D76A07}"/>
                  </a:ext>
                </a:extLst>
              </p:cNvPr>
              <p:cNvSpPr/>
              <p:nvPr/>
            </p:nvSpPr>
            <p:spPr>
              <a:xfrm>
                <a:off x="8445500" y="2825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63CE650-2A2C-4B73-9CDC-935E1EBD4BD6}"/>
                  </a:ext>
                </a:extLst>
              </p:cNvPr>
              <p:cNvSpPr/>
              <p:nvPr/>
            </p:nvSpPr>
            <p:spPr>
              <a:xfrm>
                <a:off x="8445500" y="2952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9B82AB0-ABF7-4F65-ABBC-871F7FB39456}"/>
                  </a:ext>
                </a:extLst>
              </p:cNvPr>
              <p:cNvSpPr/>
              <p:nvPr/>
            </p:nvSpPr>
            <p:spPr>
              <a:xfrm>
                <a:off x="8445500" y="3079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C4DACF7-2B79-4CBB-BF09-E8FA6D4C749E}"/>
                  </a:ext>
                </a:extLst>
              </p:cNvPr>
              <p:cNvSpPr/>
              <p:nvPr/>
            </p:nvSpPr>
            <p:spPr>
              <a:xfrm>
                <a:off x="8445500" y="3206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D18FF5E-035A-4411-A170-2EBD981884FE}"/>
                  </a:ext>
                </a:extLst>
              </p:cNvPr>
              <p:cNvSpPr/>
              <p:nvPr/>
            </p:nvSpPr>
            <p:spPr>
              <a:xfrm>
                <a:off x="8445500" y="3333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96D15D8F-0DEB-44DA-A7A2-425D79CC1ED3}"/>
                </a:ext>
              </a:extLst>
            </p:cNvPr>
            <p:cNvGrpSpPr/>
            <p:nvPr/>
          </p:nvGrpSpPr>
          <p:grpSpPr>
            <a:xfrm>
              <a:off x="8293100" y="4070350"/>
              <a:ext cx="127000" cy="1524000"/>
              <a:chOff x="8445500" y="2698750"/>
              <a:chExt cx="127000" cy="1524000"/>
            </a:xfrm>
            <a:grpFill/>
          </p:grpSpPr>
          <p:sp>
            <p:nvSpPr>
              <p:cNvPr id="60" name="Rectangle 59">
                <a:extLst>
                  <a:ext uri="{FF2B5EF4-FFF2-40B4-BE49-F238E27FC236}">
                    <a16:creationId xmlns:a16="http://schemas.microsoft.com/office/drawing/2014/main" id="{BFD3C115-19FA-4704-B765-D5BCD5F15BE1}"/>
                  </a:ext>
                </a:extLst>
              </p:cNvPr>
              <p:cNvSpPr/>
              <p:nvPr/>
            </p:nvSpPr>
            <p:spPr>
              <a:xfrm>
                <a:off x="8445500" y="2698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42FF83E-6618-4924-BDDE-ECA9E44BF41B}"/>
                  </a:ext>
                </a:extLst>
              </p:cNvPr>
              <p:cNvSpPr/>
              <p:nvPr/>
            </p:nvSpPr>
            <p:spPr>
              <a:xfrm>
                <a:off x="8445500" y="2825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5B3196-B17D-4ABA-BD7B-09E3E5F86887}"/>
                  </a:ext>
                </a:extLst>
              </p:cNvPr>
              <p:cNvSpPr/>
              <p:nvPr/>
            </p:nvSpPr>
            <p:spPr>
              <a:xfrm>
                <a:off x="8445500" y="2952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AE55D2D-B7F7-481F-AB41-747C852E085E}"/>
                  </a:ext>
                </a:extLst>
              </p:cNvPr>
              <p:cNvSpPr/>
              <p:nvPr/>
            </p:nvSpPr>
            <p:spPr>
              <a:xfrm>
                <a:off x="8445500" y="3079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F0A9B8D2-E8F3-4257-861F-4BAFBA130D57}"/>
                  </a:ext>
                </a:extLst>
              </p:cNvPr>
              <p:cNvSpPr/>
              <p:nvPr/>
            </p:nvSpPr>
            <p:spPr>
              <a:xfrm>
                <a:off x="8445500" y="3206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63F2372-7C28-4029-AA12-34145D3C590C}"/>
                  </a:ext>
                </a:extLst>
              </p:cNvPr>
              <p:cNvSpPr/>
              <p:nvPr/>
            </p:nvSpPr>
            <p:spPr>
              <a:xfrm>
                <a:off x="8445500" y="3333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B99521E4-70D4-4AE0-BB69-D992B7787B8B}"/>
                  </a:ext>
                </a:extLst>
              </p:cNvPr>
              <p:cNvGrpSpPr/>
              <p:nvPr/>
            </p:nvGrpSpPr>
            <p:grpSpPr>
              <a:xfrm>
                <a:off x="8445500" y="3460750"/>
                <a:ext cx="127000" cy="762000"/>
                <a:chOff x="8445500" y="2698750"/>
                <a:chExt cx="127000" cy="762000"/>
              </a:xfrm>
              <a:grpFill/>
            </p:grpSpPr>
            <p:sp>
              <p:nvSpPr>
                <p:cNvPr id="67" name="Rectangle 66">
                  <a:extLst>
                    <a:ext uri="{FF2B5EF4-FFF2-40B4-BE49-F238E27FC236}">
                      <a16:creationId xmlns:a16="http://schemas.microsoft.com/office/drawing/2014/main" id="{256E800D-CC26-480F-86ED-1A60CAF87624}"/>
                    </a:ext>
                  </a:extLst>
                </p:cNvPr>
                <p:cNvSpPr/>
                <p:nvPr/>
              </p:nvSpPr>
              <p:spPr>
                <a:xfrm>
                  <a:off x="8445500" y="2698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73B0D26-42E5-4DD8-B028-750910ACBC66}"/>
                    </a:ext>
                  </a:extLst>
                </p:cNvPr>
                <p:cNvSpPr/>
                <p:nvPr/>
              </p:nvSpPr>
              <p:spPr>
                <a:xfrm>
                  <a:off x="8445500" y="2825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5C638F7-CB51-42FF-BFB9-5A9658EA4A97}"/>
                    </a:ext>
                  </a:extLst>
                </p:cNvPr>
                <p:cNvSpPr/>
                <p:nvPr/>
              </p:nvSpPr>
              <p:spPr>
                <a:xfrm>
                  <a:off x="8445500" y="2952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5E70ADF-A2E0-4221-8281-207073F4C6A2}"/>
                    </a:ext>
                  </a:extLst>
                </p:cNvPr>
                <p:cNvSpPr/>
                <p:nvPr/>
              </p:nvSpPr>
              <p:spPr>
                <a:xfrm>
                  <a:off x="8445500" y="3079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F499DB3-799F-4CF0-8187-8097FA804A44}"/>
                    </a:ext>
                  </a:extLst>
                </p:cNvPr>
                <p:cNvSpPr/>
                <p:nvPr/>
              </p:nvSpPr>
              <p:spPr>
                <a:xfrm>
                  <a:off x="8445500" y="3206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41219D7-F294-42BE-9B29-85CABB928928}"/>
                    </a:ext>
                  </a:extLst>
                </p:cNvPr>
                <p:cNvSpPr/>
                <p:nvPr/>
              </p:nvSpPr>
              <p:spPr>
                <a:xfrm>
                  <a:off x="8445500" y="33337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7" name="Rectangle 56">
              <a:extLst>
                <a:ext uri="{FF2B5EF4-FFF2-40B4-BE49-F238E27FC236}">
                  <a16:creationId xmlns:a16="http://schemas.microsoft.com/office/drawing/2014/main" id="{8567BF6F-BE5B-40A8-AF1D-38063777578A}"/>
                </a:ext>
              </a:extLst>
            </p:cNvPr>
            <p:cNvSpPr/>
            <p:nvPr/>
          </p:nvSpPr>
          <p:spPr>
            <a:xfrm>
              <a:off x="8293100" y="5594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4DDE594-2E9C-49C9-ADD3-64F6C9ACE0C7}"/>
                </a:ext>
              </a:extLst>
            </p:cNvPr>
            <p:cNvSpPr/>
            <p:nvPr/>
          </p:nvSpPr>
          <p:spPr>
            <a:xfrm>
              <a:off x="8293100" y="5721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15CC30B-D7E8-47EA-80E1-EC8D9CE8E857}"/>
                </a:ext>
              </a:extLst>
            </p:cNvPr>
            <p:cNvSpPr/>
            <p:nvPr/>
          </p:nvSpPr>
          <p:spPr>
            <a:xfrm>
              <a:off x="8293100" y="5848350"/>
              <a:ext cx="127000" cy="127000"/>
            </a:xfrm>
            <a:prstGeom prst="rect">
              <a:avLst/>
            </a:prstGeom>
            <a:grpFill/>
            <a:ln>
              <a:solidFill>
                <a:srgbClr val="CDCD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0588B803-3706-4819-9BD4-4BE3B5C92D9C}"/>
              </a:ext>
            </a:extLst>
          </p:cNvPr>
          <p:cNvGrpSpPr/>
          <p:nvPr/>
        </p:nvGrpSpPr>
        <p:grpSpPr>
          <a:xfrm flipH="1">
            <a:off x="5931878" y="1796433"/>
            <a:ext cx="386202" cy="3657600"/>
            <a:chOff x="5934872" y="1796433"/>
            <a:chExt cx="386202" cy="3657600"/>
          </a:xfrm>
        </p:grpSpPr>
        <p:sp>
          <p:nvSpPr>
            <p:cNvPr id="158" name="Rectangle 157">
              <a:extLst>
                <a:ext uri="{FF2B5EF4-FFF2-40B4-BE49-F238E27FC236}">
                  <a16:creationId xmlns:a16="http://schemas.microsoft.com/office/drawing/2014/main" id="{C48C7821-4CDE-4678-BE0A-25F77D71B206}"/>
                </a:ext>
              </a:extLst>
            </p:cNvPr>
            <p:cNvSpPr/>
            <p:nvPr/>
          </p:nvSpPr>
          <p:spPr>
            <a:xfrm>
              <a:off x="6082253" y="1796433"/>
              <a:ext cx="91440" cy="3657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45C7A4FE-FDCE-4FB1-A340-54429A9A02AF}"/>
                </a:ext>
              </a:extLst>
            </p:cNvPr>
            <p:cNvSpPr/>
            <p:nvPr/>
          </p:nvSpPr>
          <p:spPr>
            <a:xfrm>
              <a:off x="5934872" y="2045400"/>
              <a:ext cx="386202" cy="316655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2" name="Group 181">
            <a:extLst>
              <a:ext uri="{FF2B5EF4-FFF2-40B4-BE49-F238E27FC236}">
                <a16:creationId xmlns:a16="http://schemas.microsoft.com/office/drawing/2014/main" id="{2F6A8FAB-BDB9-4297-96C0-96CBBEA56DC0}"/>
              </a:ext>
            </a:extLst>
          </p:cNvPr>
          <p:cNvGrpSpPr/>
          <p:nvPr/>
        </p:nvGrpSpPr>
        <p:grpSpPr>
          <a:xfrm>
            <a:off x="9247097" y="2478701"/>
            <a:ext cx="91440" cy="2302933"/>
            <a:chOff x="8293100" y="3181350"/>
            <a:chExt cx="127000" cy="2159000"/>
          </a:xfrm>
          <a:solidFill>
            <a:schemeClr val="bg1">
              <a:lumMod val="65000"/>
            </a:schemeClr>
          </a:solidFill>
        </p:grpSpPr>
        <p:sp>
          <p:nvSpPr>
            <p:cNvPr id="188" name="Rectangle 187">
              <a:extLst>
                <a:ext uri="{FF2B5EF4-FFF2-40B4-BE49-F238E27FC236}">
                  <a16:creationId xmlns:a16="http://schemas.microsoft.com/office/drawing/2014/main" id="{2E0662D4-76AC-4CC6-80D9-6975419AB661}"/>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a:extLst>
                <a:ext uri="{FF2B5EF4-FFF2-40B4-BE49-F238E27FC236}">
                  <a16:creationId xmlns:a16="http://schemas.microsoft.com/office/drawing/2014/main" id="{596BC941-5659-4788-9D31-2C104F15ACA0}"/>
                </a:ext>
              </a:extLst>
            </p:cNvPr>
            <p:cNvGrpSpPr/>
            <p:nvPr/>
          </p:nvGrpSpPr>
          <p:grpSpPr>
            <a:xfrm>
              <a:off x="8293100" y="3308350"/>
              <a:ext cx="127000" cy="762000"/>
              <a:chOff x="8445500" y="2698750"/>
              <a:chExt cx="127000" cy="762000"/>
            </a:xfrm>
            <a:grpFill/>
          </p:grpSpPr>
          <p:sp>
            <p:nvSpPr>
              <p:cNvPr id="207" name="Rectangle 206">
                <a:extLst>
                  <a:ext uri="{FF2B5EF4-FFF2-40B4-BE49-F238E27FC236}">
                    <a16:creationId xmlns:a16="http://schemas.microsoft.com/office/drawing/2014/main" id="{B55689B0-D4C8-4CDA-B4F9-40284B45B41F}"/>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937DC37D-84EC-4A86-8048-290D63E9424A}"/>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0774377-8FE9-4DF4-B63E-34CFA7DA6D8A}"/>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58A90C9E-5BBC-4EF6-970A-C4923AF33575}"/>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2CA02559-1D63-46FF-A0B3-F2848B28A7B8}"/>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77FD947-E5E9-4C9E-91A7-22C710AA97F4}"/>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A26C8ECD-1760-41CF-801A-B665E64EF45D}"/>
                </a:ext>
              </a:extLst>
            </p:cNvPr>
            <p:cNvGrpSpPr/>
            <p:nvPr/>
          </p:nvGrpSpPr>
          <p:grpSpPr>
            <a:xfrm>
              <a:off x="8293100" y="4070350"/>
              <a:ext cx="127000" cy="1270000"/>
              <a:chOff x="8445500" y="2698750"/>
              <a:chExt cx="127000" cy="1270000"/>
            </a:xfrm>
            <a:grpFill/>
          </p:grpSpPr>
          <p:sp>
            <p:nvSpPr>
              <p:cNvPr id="194" name="Rectangle 193">
                <a:extLst>
                  <a:ext uri="{FF2B5EF4-FFF2-40B4-BE49-F238E27FC236}">
                    <a16:creationId xmlns:a16="http://schemas.microsoft.com/office/drawing/2014/main" id="{134DF928-C300-456F-8C8E-EEE7BAE7932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C021735-FB43-4589-937A-A7863CCB5D71}"/>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C19BECBD-813C-417B-97C1-A2818FD58AF3}"/>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C5454E12-88A9-406E-BADC-96A23412B4D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35D359DE-B9C2-47C6-8403-9B1D91BAAD6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429FC5F7-72D5-440D-A3ED-934AC79D8D6B}"/>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0" name="Group 199">
                <a:extLst>
                  <a:ext uri="{FF2B5EF4-FFF2-40B4-BE49-F238E27FC236}">
                    <a16:creationId xmlns:a16="http://schemas.microsoft.com/office/drawing/2014/main" id="{147D64CC-1455-4225-B386-9E4CC77CC28F}"/>
                  </a:ext>
                </a:extLst>
              </p:cNvPr>
              <p:cNvGrpSpPr/>
              <p:nvPr/>
            </p:nvGrpSpPr>
            <p:grpSpPr>
              <a:xfrm>
                <a:off x="8445500" y="3460750"/>
                <a:ext cx="127000" cy="508000"/>
                <a:chOff x="8445500" y="2698750"/>
                <a:chExt cx="127000" cy="508000"/>
              </a:xfrm>
              <a:grpFill/>
            </p:grpSpPr>
            <p:sp>
              <p:nvSpPr>
                <p:cNvPr id="201" name="Rectangle 200">
                  <a:extLst>
                    <a:ext uri="{FF2B5EF4-FFF2-40B4-BE49-F238E27FC236}">
                      <a16:creationId xmlns:a16="http://schemas.microsoft.com/office/drawing/2014/main" id="{7A25E8C0-C38D-400A-B9D7-D6D521DEDAF3}"/>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8FC8AF01-F8C4-4131-9473-85A86C24BDF4}"/>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A5FB1831-E12C-40E2-988D-C39F54309F48}"/>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45FBCE4C-3E01-4172-8AE0-732778A23509}"/>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79" name="Text Placeholder 1"/>
          <p:cNvSpPr>
            <a:spLocks noGrp="1"/>
          </p:cNvSpPr>
          <p:nvPr>
            <p:ph type="body" sz="quarter" idx="10"/>
          </p:nvPr>
        </p:nvSpPr>
        <p:spPr>
          <a:xfrm>
            <a:off x="241300" y="6646"/>
            <a:ext cx="11696700" cy="783931"/>
          </a:xfrm>
        </p:spPr>
        <p:txBody>
          <a:bodyPr/>
          <a:lstStyle/>
          <a:p>
            <a:r>
              <a:rPr lang="en-US" dirty="0"/>
              <a:t>Field of View Depending on Sensor </a:t>
            </a:r>
            <a:r>
              <a:rPr lang="en-US" dirty="0" smtClean="0"/>
              <a:t>Size</a:t>
            </a:r>
            <a:endParaRPr lang="en-US" dirty="0"/>
          </a:p>
        </p:txBody>
      </p:sp>
    </p:spTree>
    <p:extLst>
      <p:ext uri="{BB962C8B-B14F-4D97-AF65-F5344CB8AC3E}">
        <p14:creationId xmlns:p14="http://schemas.microsoft.com/office/powerpoint/2010/main" val="698503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Field of </a:t>
            </a:r>
            <a:r>
              <a:rPr lang="en-US" dirty="0" smtClean="0"/>
              <a:t>View Depending on Sensor Size</a:t>
            </a:r>
            <a:endParaRPr lang="en-US" dirty="0"/>
          </a:p>
        </p:txBody>
      </p:sp>
      <p:grpSp>
        <p:nvGrpSpPr>
          <p:cNvPr id="5" name="Group 4">
            <a:extLst>
              <a:ext uri="{FF2B5EF4-FFF2-40B4-BE49-F238E27FC236}">
                <a16:creationId xmlns:a16="http://schemas.microsoft.com/office/drawing/2014/main" id="{0467A7F7-4C7F-4EF8-BA16-973A5999D2D2}"/>
              </a:ext>
            </a:extLst>
          </p:cNvPr>
          <p:cNvGrpSpPr/>
          <p:nvPr/>
        </p:nvGrpSpPr>
        <p:grpSpPr>
          <a:xfrm>
            <a:off x="152014" y="1274763"/>
            <a:ext cx="11887973" cy="5228354"/>
            <a:chOff x="360666" y="1211263"/>
            <a:chExt cx="11887973" cy="5228354"/>
          </a:xfrm>
        </p:grpSpPr>
        <p:pic>
          <p:nvPicPr>
            <p:cNvPr id="4" name="Picture 3">
              <a:extLst>
                <a:ext uri="{FF2B5EF4-FFF2-40B4-BE49-F238E27FC236}">
                  <a16:creationId xmlns:a16="http://schemas.microsoft.com/office/drawing/2014/main" id="{781919E7-5E80-4433-9D10-E22321CBD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66" y="1211263"/>
              <a:ext cx="6961855" cy="5228354"/>
            </a:xfrm>
            <a:prstGeom prst="rect">
              <a:avLst/>
            </a:prstGeom>
          </p:spPr>
        </p:pic>
        <p:sp>
          <p:nvSpPr>
            <p:cNvPr id="7" name="Sigma 200-500mm F2.8 EX DG lens">
              <a:extLst>
                <a:ext uri="{FF2B5EF4-FFF2-40B4-BE49-F238E27FC236}">
                  <a16:creationId xmlns:a16="http://schemas.microsoft.com/office/drawing/2014/main" id="{354B0149-8654-4D71-B43A-8F03581B956E}"/>
                </a:ext>
              </a:extLst>
            </p:cNvPr>
            <p:cNvSpPr txBox="1"/>
            <p:nvPr/>
          </p:nvSpPr>
          <p:spPr>
            <a:xfrm>
              <a:off x="7511368" y="1395929"/>
              <a:ext cx="4737271" cy="4859022"/>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defTabSz="546100">
                <a:defRPr sz="3000">
                  <a:latin typeface="Gill Sans"/>
                  <a:ea typeface="Gill Sans"/>
                  <a:cs typeface="Gill Sans"/>
                  <a:sym typeface="Gill Sans"/>
                </a:defRPr>
              </a:lvl1pPr>
            </a:lstStyle>
            <a:p>
              <a:pPr marL="342900" indent="-342900">
                <a:buFont typeface="Arial" panose="020B0604020202020204" pitchFamily="34" charset="0"/>
                <a:buChar char="•"/>
              </a:pPr>
              <a:r>
                <a:rPr lang="en-US" sz="2400" dirty="0">
                  <a:latin typeface="+mj-lt"/>
                </a:rPr>
                <a:t>“Full frame” corresponds to standard film size.</a:t>
              </a:r>
            </a:p>
            <a:p>
              <a:endParaRPr lang="en-US" sz="2400" dirty="0">
                <a:latin typeface="+mj-lt"/>
              </a:endParaRPr>
            </a:p>
            <a:p>
              <a:pPr marL="342900" indent="-342900">
                <a:buFont typeface="Arial" panose="020B0604020202020204" pitchFamily="34" charset="0"/>
                <a:buChar char="•"/>
              </a:pPr>
              <a:r>
                <a:rPr lang="en-US" sz="2400" dirty="0">
                  <a:latin typeface="+mj-lt"/>
                </a:rPr>
                <a:t>Digital sensors come in smaller formats due to manufacturing limitations (now mostly overcome).</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Lenses are often described in terms of field of view on film instead of focal length.</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These descriptions are invalid when not using full-frame sensor.</a:t>
              </a:r>
              <a:endParaRPr sz="2400" dirty="0">
                <a:latin typeface="+mj-lt"/>
              </a:endParaRPr>
            </a:p>
          </p:txBody>
        </p:sp>
      </p:grpSp>
    </p:spTree>
    <p:extLst>
      <p:ext uri="{BB962C8B-B14F-4D97-AF65-F5344CB8AC3E}">
        <p14:creationId xmlns:p14="http://schemas.microsoft.com/office/powerpoint/2010/main" val="2937086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Field of View Depending on Sensor </a:t>
            </a:r>
            <a:r>
              <a:rPr lang="en-US" dirty="0" smtClean="0"/>
              <a:t>Size</a:t>
            </a:r>
            <a:endParaRPr lang="en-US" dirty="0"/>
          </a:p>
        </p:txBody>
      </p:sp>
      <p:grpSp>
        <p:nvGrpSpPr>
          <p:cNvPr id="5" name="Group 4">
            <a:extLst>
              <a:ext uri="{FF2B5EF4-FFF2-40B4-BE49-F238E27FC236}">
                <a16:creationId xmlns:a16="http://schemas.microsoft.com/office/drawing/2014/main" id="{0467A7F7-4C7F-4EF8-BA16-973A5999D2D2}"/>
              </a:ext>
            </a:extLst>
          </p:cNvPr>
          <p:cNvGrpSpPr/>
          <p:nvPr/>
        </p:nvGrpSpPr>
        <p:grpSpPr>
          <a:xfrm>
            <a:off x="152014" y="1274763"/>
            <a:ext cx="11506586" cy="5228354"/>
            <a:chOff x="360666" y="1211263"/>
            <a:chExt cx="11506586" cy="5228354"/>
          </a:xfrm>
        </p:grpSpPr>
        <p:pic>
          <p:nvPicPr>
            <p:cNvPr id="4" name="Picture 3">
              <a:extLst>
                <a:ext uri="{FF2B5EF4-FFF2-40B4-BE49-F238E27FC236}">
                  <a16:creationId xmlns:a16="http://schemas.microsoft.com/office/drawing/2014/main" id="{781919E7-5E80-4433-9D10-E22321CBD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66" y="1211263"/>
              <a:ext cx="6961855" cy="5228354"/>
            </a:xfrm>
            <a:prstGeom prst="rect">
              <a:avLst/>
            </a:prstGeom>
          </p:spPr>
        </p:pic>
        <p:sp>
          <p:nvSpPr>
            <p:cNvPr id="7" name="Sigma 200-500mm F2.8 EX DG lens">
              <a:extLst>
                <a:ext uri="{FF2B5EF4-FFF2-40B4-BE49-F238E27FC236}">
                  <a16:creationId xmlns:a16="http://schemas.microsoft.com/office/drawing/2014/main" id="{354B0149-8654-4D71-B43A-8F03581B956E}"/>
                </a:ext>
              </a:extLst>
            </p:cNvPr>
            <p:cNvSpPr txBox="1"/>
            <p:nvPr/>
          </p:nvSpPr>
          <p:spPr>
            <a:xfrm>
              <a:off x="7855920" y="5273913"/>
              <a:ext cx="4011332" cy="1165704"/>
            </a:xfrm>
            <a:prstGeom prst="rect">
              <a:avLst/>
            </a:prstGeom>
            <a:ln w="12700">
              <a:miter lim="400000"/>
            </a:ln>
            <a:extLst>
              <a:ext uri="{C572A759-6A51-4108-AA02-DFA0A04FC94B}">
                <ma14:wrappingTextBoxFlag xmlns:ma14="http://schemas.microsoft.com/office/mac/drawingml/2011/main" xmlns="" val="1"/>
              </a:ext>
            </a:extLst>
          </p:spPr>
          <p:txBody>
            <a:bodyPr wrap="square" lIns="28575" tIns="28575" rIns="28575" bIns="28575" anchor="ctr">
              <a:spAutoFit/>
            </a:bodyPr>
            <a:lstStyle>
              <a:lvl1pPr defTabSz="546100">
                <a:defRPr sz="3000">
                  <a:latin typeface="Gill Sans"/>
                  <a:ea typeface="Gill Sans"/>
                  <a:cs typeface="Gill Sans"/>
                  <a:sym typeface="Gill Sans"/>
                </a:defRPr>
              </a:lvl1pPr>
            </a:lstStyle>
            <a:p>
              <a:pPr algn="ctr"/>
              <a:r>
                <a:rPr lang="en-US" sz="2400" dirty="0">
                  <a:latin typeface="+mj-lt"/>
                </a:rPr>
                <a:t>How much field of view is cropped when using a sensor smaller than full frame.</a:t>
              </a:r>
              <a:endParaRPr sz="2400" dirty="0">
                <a:latin typeface="+mj-lt"/>
              </a:endParaRPr>
            </a:p>
          </p:txBody>
        </p:sp>
      </p:grpSp>
      <p:pic>
        <p:nvPicPr>
          <p:cNvPr id="3" name="Picture 2">
            <a:extLst>
              <a:ext uri="{FF2B5EF4-FFF2-40B4-BE49-F238E27FC236}">
                <a16:creationId xmlns:a16="http://schemas.microsoft.com/office/drawing/2014/main" id="{E8AE9FF3-EC0A-43D0-8CB3-7534256B7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184" y="1181100"/>
            <a:ext cx="4381500" cy="4114800"/>
          </a:xfrm>
          <a:prstGeom prst="rect">
            <a:avLst/>
          </a:prstGeom>
        </p:spPr>
      </p:pic>
      <p:sp>
        <p:nvSpPr>
          <p:cNvPr id="6" name="Rectangle 5">
            <a:extLst>
              <a:ext uri="{FF2B5EF4-FFF2-40B4-BE49-F238E27FC236}">
                <a16:creationId xmlns:a16="http://schemas.microsoft.com/office/drawing/2014/main" id="{E3AA1248-1D07-46C2-97F6-07CE209CCD63}"/>
              </a:ext>
            </a:extLst>
          </p:cNvPr>
          <p:cNvSpPr/>
          <p:nvPr/>
        </p:nvSpPr>
        <p:spPr>
          <a:xfrm>
            <a:off x="8001000" y="2120901"/>
            <a:ext cx="3327400" cy="2209800"/>
          </a:xfrm>
          <a:prstGeom prst="rect">
            <a:avLst/>
          </a:prstGeom>
          <a:noFill/>
          <a:ln w="50800">
            <a:solidFill>
              <a:srgbClr val="000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CC48614-2024-4F38-977F-8BA1227A0A46}"/>
              </a:ext>
            </a:extLst>
          </p:cNvPr>
          <p:cNvSpPr/>
          <p:nvPr/>
        </p:nvSpPr>
        <p:spPr>
          <a:xfrm>
            <a:off x="8299450" y="2324099"/>
            <a:ext cx="2726690" cy="1828801"/>
          </a:xfrm>
          <a:prstGeom prst="rect">
            <a:avLst/>
          </a:prstGeom>
          <a:noFill/>
          <a:ln w="50800">
            <a:solidFill>
              <a:srgbClr val="8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464FF-E3D9-4499-AB92-178DA26D0664}"/>
              </a:ext>
            </a:extLst>
          </p:cNvPr>
          <p:cNvSpPr/>
          <p:nvPr/>
        </p:nvSpPr>
        <p:spPr>
          <a:xfrm>
            <a:off x="8375650" y="2385060"/>
            <a:ext cx="2568575" cy="1705928"/>
          </a:xfrm>
          <a:prstGeom prst="rect">
            <a:avLst/>
          </a:prstGeom>
          <a:noFill/>
          <a:ln w="508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DFAF9C0-E453-4784-977C-6F8255D3F958}"/>
              </a:ext>
            </a:extLst>
          </p:cNvPr>
          <p:cNvCxnSpPr>
            <a:cxnSpLocks/>
          </p:cNvCxnSpPr>
          <p:nvPr/>
        </p:nvCxnSpPr>
        <p:spPr>
          <a:xfrm flipV="1">
            <a:off x="3459480" y="2687001"/>
            <a:ext cx="4491654" cy="947741"/>
          </a:xfrm>
          <a:prstGeom prst="straightConnector1">
            <a:avLst/>
          </a:prstGeom>
          <a:ln w="38100" cap="rnd">
            <a:solidFill>
              <a:srgbClr val="00007E"/>
            </a:solidFill>
            <a:beve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2B920D9-9B65-4EF1-A7B1-64F1E09889A0}"/>
              </a:ext>
            </a:extLst>
          </p:cNvPr>
          <p:cNvCxnSpPr>
            <a:cxnSpLocks/>
          </p:cNvCxnSpPr>
          <p:nvPr/>
        </p:nvCxnSpPr>
        <p:spPr>
          <a:xfrm flipV="1">
            <a:off x="6941820" y="3456622"/>
            <a:ext cx="1357630" cy="696280"/>
          </a:xfrm>
          <a:prstGeom prst="straightConnector1">
            <a:avLst/>
          </a:prstGeom>
          <a:ln w="38100" cap="rnd">
            <a:solidFill>
              <a:srgbClr val="808000"/>
            </a:solidFill>
            <a:beve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2F41E45-60E3-4BE0-BA38-9705AA8493F9}"/>
              </a:ext>
            </a:extLst>
          </p:cNvPr>
          <p:cNvCxnSpPr>
            <a:cxnSpLocks/>
          </p:cNvCxnSpPr>
          <p:nvPr/>
        </p:nvCxnSpPr>
        <p:spPr>
          <a:xfrm flipV="1">
            <a:off x="6645107" y="3936681"/>
            <a:ext cx="1730543" cy="879160"/>
          </a:xfrm>
          <a:prstGeom prst="straightConnector1">
            <a:avLst/>
          </a:prstGeom>
          <a:ln w="38100" cap="rnd">
            <a:solidFill>
              <a:srgbClr val="008000"/>
            </a:solidFill>
            <a:beve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301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DSLR Camera (Shutter Priority vs Aperture </a:t>
            </a:r>
            <a:r>
              <a:rPr lang="en-US" dirty="0"/>
              <a:t>Priority</a:t>
            </a:r>
            <a:r>
              <a:rPr lang="en-US" dirty="0" smtClean="0"/>
              <a:t> Modes)</a:t>
            </a:r>
            <a:endParaRPr lang="en-US" dirty="0"/>
          </a:p>
        </p:txBody>
      </p:sp>
      <p:sp>
        <p:nvSpPr>
          <p:cNvPr id="3" name="Rectangle 2"/>
          <p:cNvSpPr/>
          <p:nvPr/>
        </p:nvSpPr>
        <p:spPr>
          <a:xfrm>
            <a:off x="241300" y="6320909"/>
            <a:ext cx="5529975" cy="369332"/>
          </a:xfrm>
          <a:prstGeom prst="rect">
            <a:avLst/>
          </a:prstGeom>
        </p:spPr>
        <p:txBody>
          <a:bodyPr wrap="none">
            <a:spAutoFit/>
          </a:bodyPr>
          <a:lstStyle/>
          <a:p>
            <a:r>
              <a:rPr lang="en-US" dirty="0"/>
              <a:t>https://imaging.nikon.com/lineup/dslr/basics/04/06.htm</a:t>
            </a:r>
          </a:p>
        </p:txBody>
      </p:sp>
      <p:pic>
        <p:nvPicPr>
          <p:cNvPr id="4" name="Picture 3"/>
          <p:cNvPicPr>
            <a:picLocks noChangeAspect="1"/>
          </p:cNvPicPr>
          <p:nvPr/>
        </p:nvPicPr>
        <p:blipFill>
          <a:blip r:embed="rId2"/>
          <a:stretch>
            <a:fillRect/>
          </a:stretch>
        </p:blipFill>
        <p:spPr>
          <a:xfrm>
            <a:off x="241300" y="4045159"/>
            <a:ext cx="7273925" cy="2155615"/>
          </a:xfrm>
          <a:prstGeom prst="rect">
            <a:avLst/>
          </a:prstGeom>
        </p:spPr>
      </p:pic>
      <p:sp>
        <p:nvSpPr>
          <p:cNvPr id="5" name="Rectangle 4"/>
          <p:cNvSpPr/>
          <p:nvPr/>
        </p:nvSpPr>
        <p:spPr>
          <a:xfrm>
            <a:off x="333375" y="938104"/>
            <a:ext cx="11163300" cy="3046988"/>
          </a:xfrm>
          <a:prstGeom prst="rect">
            <a:avLst/>
          </a:prstGeom>
        </p:spPr>
        <p:txBody>
          <a:bodyPr wrap="square">
            <a:spAutoFit/>
          </a:bodyPr>
          <a:lstStyle/>
          <a:p>
            <a:r>
              <a:rPr lang="en-US" sz="1600" b="1" dirty="0" smtClean="0">
                <a:solidFill>
                  <a:srgbClr val="4D4D4D"/>
                </a:solidFill>
                <a:latin typeface="Verdana" panose="020B0604030504040204" pitchFamily="34" charset="0"/>
              </a:rPr>
              <a:t>Mode </a:t>
            </a:r>
            <a:r>
              <a:rPr lang="en-US" sz="1600" b="1" dirty="0">
                <a:solidFill>
                  <a:srgbClr val="4D4D4D"/>
                </a:solidFill>
                <a:latin typeface="Verdana" panose="020B0604030504040204" pitchFamily="34" charset="0"/>
              </a:rPr>
              <a:t>P (Programmed Auto)</a:t>
            </a:r>
            <a:endParaRPr lang="en-US" sz="1600" dirty="0">
              <a:solidFill>
                <a:srgbClr val="4D4D4D"/>
              </a:solidFill>
              <a:latin typeface="Verdana" panose="020B0604030504040204" pitchFamily="34" charset="0"/>
            </a:endParaRPr>
          </a:p>
          <a:p>
            <a:r>
              <a:rPr lang="en-US" sz="1600" dirty="0">
                <a:solidFill>
                  <a:srgbClr val="4D4D4D"/>
                </a:solidFill>
                <a:latin typeface="Verdana" panose="020B0604030504040204" pitchFamily="34" charset="0"/>
              </a:rPr>
              <a:t>The camera automatically adjusts aperture and shutter speed for optimal exposure, but the photographer can choose from different combinations of aperture and shutter speed that will produce the same exposure. This is known as flexible program.</a:t>
            </a:r>
          </a:p>
          <a:p>
            <a:endParaRPr lang="en-US" sz="1600" b="1" dirty="0" smtClean="0">
              <a:solidFill>
                <a:srgbClr val="4D4D4D"/>
              </a:solidFill>
              <a:latin typeface="Verdana" panose="020B0604030504040204" pitchFamily="34" charset="0"/>
            </a:endParaRPr>
          </a:p>
          <a:p>
            <a:r>
              <a:rPr lang="en-US" sz="1600" b="1" dirty="0" smtClean="0">
                <a:solidFill>
                  <a:srgbClr val="4D4D4D"/>
                </a:solidFill>
                <a:latin typeface="Verdana" panose="020B0604030504040204" pitchFamily="34" charset="0"/>
              </a:rPr>
              <a:t>Mode </a:t>
            </a:r>
            <a:r>
              <a:rPr lang="en-US" sz="1600" b="1" dirty="0">
                <a:solidFill>
                  <a:srgbClr val="4D4D4D"/>
                </a:solidFill>
                <a:latin typeface="Verdana" panose="020B0604030504040204" pitchFamily="34" charset="0"/>
              </a:rPr>
              <a:t>S (Shutter-Priority Auto)</a:t>
            </a:r>
            <a:endParaRPr lang="en-US" sz="1600" dirty="0">
              <a:solidFill>
                <a:srgbClr val="4D4D4D"/>
              </a:solidFill>
              <a:latin typeface="Verdana" panose="020B0604030504040204" pitchFamily="34" charset="0"/>
            </a:endParaRPr>
          </a:p>
          <a:p>
            <a:r>
              <a:rPr lang="en-US" sz="1600" dirty="0">
                <a:solidFill>
                  <a:srgbClr val="4D4D4D"/>
                </a:solidFill>
                <a:latin typeface="Verdana" panose="020B0604030504040204" pitchFamily="34" charset="0"/>
              </a:rPr>
              <a:t>The photographer chooses the shutter speed and the camera automatically adjusts aperture for optimal exposure.</a:t>
            </a:r>
          </a:p>
          <a:p>
            <a:endParaRPr lang="en-US" sz="1600" dirty="0" smtClean="0">
              <a:solidFill>
                <a:srgbClr val="4D4D4D"/>
              </a:solidFill>
              <a:latin typeface="Verdana" panose="020B0604030504040204" pitchFamily="34" charset="0"/>
            </a:endParaRPr>
          </a:p>
          <a:p>
            <a:r>
              <a:rPr lang="en-US" sz="1600" b="1" dirty="0" smtClean="0">
                <a:solidFill>
                  <a:srgbClr val="4D4D4D"/>
                </a:solidFill>
                <a:latin typeface="Verdana" panose="020B0604030504040204" pitchFamily="34" charset="0"/>
              </a:rPr>
              <a:t>Mode </a:t>
            </a:r>
            <a:r>
              <a:rPr lang="en-US" sz="1600" b="1" dirty="0">
                <a:solidFill>
                  <a:srgbClr val="4D4D4D"/>
                </a:solidFill>
                <a:latin typeface="Verdana" panose="020B0604030504040204" pitchFamily="34" charset="0"/>
              </a:rPr>
              <a:t>A (Aperture-Priority Auto)</a:t>
            </a:r>
            <a:endParaRPr lang="en-US" sz="1600" dirty="0">
              <a:solidFill>
                <a:srgbClr val="4D4D4D"/>
              </a:solidFill>
              <a:latin typeface="Verdana" panose="020B0604030504040204" pitchFamily="34" charset="0"/>
            </a:endParaRPr>
          </a:p>
          <a:p>
            <a:r>
              <a:rPr lang="en-US" sz="1600" dirty="0">
                <a:solidFill>
                  <a:srgbClr val="4D4D4D"/>
                </a:solidFill>
                <a:latin typeface="Verdana" panose="020B0604030504040204" pitchFamily="34" charset="0"/>
              </a:rPr>
              <a:t>The photographer chooses the aperture and the camera automatically adjusts shutter speed for optimal exposure</a:t>
            </a:r>
            <a:r>
              <a:rPr lang="en-US" sz="1600" dirty="0" smtClean="0">
                <a:solidFill>
                  <a:srgbClr val="4D4D4D"/>
                </a:solidFill>
                <a:latin typeface="Verdana" panose="020B0604030504040204" pitchFamily="34" charset="0"/>
              </a:rPr>
              <a:t>.</a:t>
            </a:r>
            <a:endParaRPr lang="en-US" sz="1600" dirty="0">
              <a:solidFill>
                <a:srgbClr val="4D4D4D"/>
              </a:solidFill>
              <a:latin typeface="Verdana" panose="020B0604030504040204" pitchFamily="34" charset="0"/>
            </a:endParaRPr>
          </a:p>
        </p:txBody>
      </p:sp>
    </p:spTree>
    <p:extLst>
      <p:ext uri="{BB962C8B-B14F-4D97-AF65-F5344CB8AC3E}">
        <p14:creationId xmlns:p14="http://schemas.microsoft.com/office/powerpoint/2010/main" val="2853342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Spectral Response</a:t>
            </a:r>
            <a:endParaRPr lang="en-US" dirty="0"/>
          </a:p>
        </p:txBody>
      </p:sp>
      <p:pic>
        <p:nvPicPr>
          <p:cNvPr id="2050" name="Picture 2" descr="Image result for bayers sensor spect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693862"/>
            <a:ext cx="5822960" cy="37099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33935" y="5670034"/>
            <a:ext cx="4437690" cy="369332"/>
          </a:xfrm>
          <a:prstGeom prst="rect">
            <a:avLst/>
          </a:prstGeom>
        </p:spPr>
        <p:txBody>
          <a:bodyPr wrap="none">
            <a:spAutoFit/>
          </a:bodyPr>
          <a:lstStyle/>
          <a:p>
            <a:r>
              <a:rPr lang="en-US" dirty="0">
                <a:hlinkClick r:id="rId3"/>
              </a:rPr>
              <a:t>https://</a:t>
            </a:r>
            <a:r>
              <a:rPr lang="en-US" dirty="0" smtClean="0">
                <a:hlinkClick r:id="rId3"/>
              </a:rPr>
              <a:t>maxmax.com/spectral_response.htm</a:t>
            </a:r>
            <a:r>
              <a:rPr lang="en-US" dirty="0" smtClean="0"/>
              <a:t> </a:t>
            </a:r>
            <a:endParaRPr lang="en-US" dirty="0"/>
          </a:p>
        </p:txBody>
      </p:sp>
      <p:pic>
        <p:nvPicPr>
          <p:cNvPr id="2052" name="Picture 4" descr="A large color photograph abutting (to its right) a column of three stacked black-and-white versions of the same picture. Each of the three smaller black-and-white photos are slightly different, due to the effect of the color filter used. Each of the four photographs differ only in color and depict a turbaned and bearded man, sitting in the corner an empty room, with an open door to his right and a closed door to his left. The man is wearing an ornate full-length blue robe trimmed with a checkered red-and-black ribbon. The blue fabric is festooned with depictions of stems of white, purple, and blue flowers. He wears an ornate gold belt, and in his left hand he holds a gold sword and scabbard. Under his right shoulder strap is a white aiguillette; attached to his robe across his upper chest are four multi-pointed badges of various shapes, perhaps military or royal decorati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6500" y="1693862"/>
            <a:ext cx="5609906" cy="37099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595903" y="5531534"/>
            <a:ext cx="4991100" cy="646331"/>
          </a:xfrm>
          <a:prstGeom prst="rect">
            <a:avLst/>
          </a:prstGeom>
        </p:spPr>
        <p:txBody>
          <a:bodyPr wrap="square">
            <a:spAutoFit/>
          </a:bodyPr>
          <a:lstStyle/>
          <a:p>
            <a:r>
              <a:rPr lang="en-US" dirty="0">
                <a:hlinkClick r:id="rId5"/>
              </a:rPr>
              <a:t>https://en.wikipedia.org/wiki/RGB_color_model#/</a:t>
            </a:r>
            <a:r>
              <a:rPr lang="en-US" dirty="0" smtClean="0">
                <a:hlinkClick r:id="rId5"/>
              </a:rPr>
              <a:t>media/File:Rgb-compose-Alim_Khan.jpg</a:t>
            </a:r>
            <a:r>
              <a:rPr lang="en-US" dirty="0" smtClean="0"/>
              <a:t> </a:t>
            </a:r>
            <a:endParaRPr lang="en-US" dirty="0"/>
          </a:p>
        </p:txBody>
      </p:sp>
    </p:spTree>
    <p:extLst>
      <p:ext uri="{BB962C8B-B14F-4D97-AF65-F5344CB8AC3E}">
        <p14:creationId xmlns:p14="http://schemas.microsoft.com/office/powerpoint/2010/main" val="12734574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a:t>
            </a:r>
            <a:endParaRPr lang="en-US" dirty="0"/>
          </a:p>
        </p:txBody>
      </p:sp>
      <p:sp>
        <p:nvSpPr>
          <p:cNvPr id="3" name="Rectangle 2"/>
          <p:cNvSpPr/>
          <p:nvPr/>
        </p:nvSpPr>
        <p:spPr>
          <a:xfrm>
            <a:off x="241299" y="1058525"/>
            <a:ext cx="11667331" cy="3323987"/>
          </a:xfrm>
          <a:prstGeom prst="rect">
            <a:avLst/>
          </a:prstGeom>
        </p:spPr>
        <p:txBody>
          <a:bodyPr wrap="square" numCol="1">
            <a:spAutoFit/>
          </a:bodyPr>
          <a:lstStyle/>
          <a:p>
            <a:pPr marL="285750" indent="-285750">
              <a:lnSpc>
                <a:spcPct val="150000"/>
              </a:lnSpc>
              <a:buFont typeface="Arial" panose="020B0604020202020204" pitchFamily="34" charset="0"/>
              <a:buChar char="•"/>
            </a:pPr>
            <a:r>
              <a:rPr lang="en-US" sz="2800" b="1" dirty="0" smtClean="0"/>
              <a:t>Quantization</a:t>
            </a:r>
          </a:p>
          <a:p>
            <a:pPr marL="285750" indent="-285750">
              <a:lnSpc>
                <a:spcPct val="150000"/>
              </a:lnSpc>
              <a:buFont typeface="Arial" panose="020B0604020202020204" pitchFamily="34" charset="0"/>
              <a:buChar char="•"/>
            </a:pPr>
            <a:r>
              <a:rPr lang="en-US" sz="2800" b="1" dirty="0" smtClean="0"/>
              <a:t>Clipping</a:t>
            </a:r>
          </a:p>
          <a:p>
            <a:pPr marL="285750" indent="-285750">
              <a:lnSpc>
                <a:spcPct val="150000"/>
              </a:lnSpc>
              <a:buFont typeface="Arial" panose="020B0604020202020204" pitchFamily="34" charset="0"/>
              <a:buChar char="•"/>
            </a:pPr>
            <a:r>
              <a:rPr lang="en-US" sz="2800" b="1" dirty="0" smtClean="0"/>
              <a:t>Aliasing </a:t>
            </a:r>
          </a:p>
          <a:p>
            <a:pPr marL="285750" indent="-285750">
              <a:lnSpc>
                <a:spcPct val="150000"/>
              </a:lnSpc>
              <a:buFont typeface="Arial" panose="020B0604020202020204" pitchFamily="34" charset="0"/>
              <a:buChar char="•"/>
            </a:pPr>
            <a:r>
              <a:rPr lang="en-US" sz="2800" b="1" dirty="0" smtClean="0"/>
              <a:t>Oversampling</a:t>
            </a:r>
          </a:p>
          <a:p>
            <a:pPr>
              <a:lnSpc>
                <a:spcPct val="150000"/>
              </a:lnSpc>
            </a:pPr>
            <a:endParaRPr lang="en-US" sz="2800" dirty="0"/>
          </a:p>
        </p:txBody>
      </p:sp>
    </p:spTree>
    <p:extLst>
      <p:ext uri="{BB962C8B-B14F-4D97-AF65-F5344CB8AC3E}">
        <p14:creationId xmlns:p14="http://schemas.microsoft.com/office/powerpoint/2010/main" val="2212016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Slide Credits</a:t>
            </a:r>
            <a:endParaRPr lang="en-US" dirty="0"/>
          </a:p>
        </p:txBody>
      </p:sp>
      <p:sp>
        <p:nvSpPr>
          <p:cNvPr id="3" name="TextBox 2"/>
          <p:cNvSpPr txBox="1"/>
          <p:nvPr/>
        </p:nvSpPr>
        <p:spPr>
          <a:xfrm>
            <a:off x="241300" y="1058092"/>
            <a:ext cx="11265408"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Arial" pitchFamily="34" charset="0"/>
                <a:cs typeface="Arial" pitchFamily="34" charset="0"/>
              </a:rPr>
              <a:t>Lecture notes: </a:t>
            </a:r>
            <a:r>
              <a:rPr lang="en-US" dirty="0" smtClean="0">
                <a:latin typeface="Arial" pitchFamily="34" charset="0"/>
                <a:cs typeface="Arial" pitchFamily="34" charset="0"/>
              </a:rPr>
              <a:t>Rob </a:t>
            </a:r>
            <a:r>
              <a:rPr lang="en-US" dirty="0" smtClean="0">
                <a:latin typeface="Arial" pitchFamily="34" charset="0"/>
                <a:cs typeface="Arial" pitchFamily="34" charset="0"/>
              </a:rPr>
              <a:t>Fergus.</a:t>
            </a:r>
          </a:p>
          <a:p>
            <a:pPr marL="285750" indent="-285750">
              <a:buFont typeface="Arial" panose="020B0604020202020204" pitchFamily="34" charset="0"/>
              <a:buChar char="•"/>
            </a:pPr>
            <a:r>
              <a:rPr lang="en-US" dirty="0">
                <a:latin typeface="Arial" pitchFamily="34" charset="0"/>
                <a:cs typeface="Arial" pitchFamily="34" charset="0"/>
              </a:rPr>
              <a:t>Lecture </a:t>
            </a:r>
            <a:r>
              <a:rPr lang="en-US" dirty="0" smtClean="0">
                <a:latin typeface="Arial" pitchFamily="34" charset="0"/>
                <a:cs typeface="Arial" pitchFamily="34" charset="0"/>
              </a:rPr>
              <a:t>notes: Steve </a:t>
            </a:r>
            <a:r>
              <a:rPr lang="en-US" dirty="0" smtClean="0">
                <a:latin typeface="Arial" pitchFamily="34" charset="0"/>
                <a:cs typeface="Arial" pitchFamily="34" charset="0"/>
              </a:rPr>
              <a:t>Seitz</a:t>
            </a:r>
          </a:p>
          <a:p>
            <a:pPr marL="285750" indent="-285750">
              <a:buFont typeface="Arial" panose="020B0604020202020204" pitchFamily="34" charset="0"/>
              <a:buChar char="•"/>
            </a:pPr>
            <a:r>
              <a:rPr lang="en-US" dirty="0">
                <a:latin typeface="Arial" pitchFamily="34" charset="0"/>
                <a:cs typeface="Arial" pitchFamily="34" charset="0"/>
              </a:rPr>
              <a:t>Lecture </a:t>
            </a:r>
            <a:r>
              <a:rPr lang="en-US" dirty="0" smtClean="0">
                <a:latin typeface="Arial" pitchFamily="34" charset="0"/>
                <a:cs typeface="Arial" pitchFamily="34" charset="0"/>
              </a:rPr>
              <a:t>notes: Mohammad </a:t>
            </a:r>
            <a:r>
              <a:rPr lang="en-US" dirty="0" err="1" smtClean="0">
                <a:latin typeface="Arial" pitchFamily="34" charset="0"/>
                <a:cs typeface="Arial" pitchFamily="34" charset="0"/>
              </a:rPr>
              <a:t>Jahanshahi</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a:t>
            </a:r>
            <a:r>
              <a:rPr lang="en-US" dirty="0" smtClean="0">
                <a:latin typeface="Arial" pitchFamily="34" charset="0"/>
                <a:cs typeface="Arial" pitchFamily="34" charset="0"/>
              </a:rPr>
              <a:t>notes: </a:t>
            </a:r>
            <a:r>
              <a:rPr lang="en-US" dirty="0" smtClean="0">
                <a:latin typeface="Arial" pitchFamily="34" charset="0"/>
                <a:cs typeface="Arial" pitchFamily="34" charset="0"/>
              </a:rPr>
              <a:t>Svetlana </a:t>
            </a:r>
            <a:r>
              <a:rPr lang="en-US" dirty="0" err="1" smtClean="0">
                <a:latin typeface="Arial" pitchFamily="34" charset="0"/>
                <a:cs typeface="Arial" pitchFamily="34" charset="0"/>
              </a:rPr>
              <a:t>Lazebnik</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smtClean="0">
                <a:latin typeface="Arial" pitchFamily="34" charset="0"/>
                <a:cs typeface="Arial" pitchFamily="34" charset="0"/>
              </a:rPr>
              <a:t>Lecture </a:t>
            </a:r>
            <a:r>
              <a:rPr lang="en-US" dirty="0">
                <a:latin typeface="Arial" pitchFamily="34" charset="0"/>
                <a:cs typeface="Arial" pitchFamily="34" charset="0"/>
              </a:rPr>
              <a:t>notes: Derek </a:t>
            </a:r>
            <a:r>
              <a:rPr lang="en-US" dirty="0" err="1" smtClean="0">
                <a:latin typeface="Arial" pitchFamily="34" charset="0"/>
                <a:cs typeface="Arial" pitchFamily="34" charset="0"/>
              </a:rPr>
              <a:t>Hoiem</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err="1">
                <a:latin typeface="Arial" pitchFamily="34" charset="0"/>
                <a:cs typeface="Arial" pitchFamily="34" charset="0"/>
              </a:rPr>
              <a:t>Ioannis</a:t>
            </a:r>
            <a:r>
              <a:rPr lang="en-US" dirty="0">
                <a:latin typeface="Arial" pitchFamily="34" charset="0"/>
                <a:cs typeface="Arial" pitchFamily="34" charset="0"/>
              </a:rPr>
              <a:t> (</a:t>
            </a:r>
            <a:r>
              <a:rPr lang="en-US" dirty="0" err="1">
                <a:latin typeface="Arial" pitchFamily="34" charset="0"/>
                <a:cs typeface="Arial" pitchFamily="34" charset="0"/>
              </a:rPr>
              <a:t>Yannis</a:t>
            </a:r>
            <a:r>
              <a:rPr lang="en-US" dirty="0">
                <a:latin typeface="Arial" pitchFamily="34" charset="0"/>
                <a:cs typeface="Arial" pitchFamily="34" charset="0"/>
              </a:rPr>
              <a:t>) </a:t>
            </a:r>
            <a:r>
              <a:rPr lang="en-US" dirty="0" err="1" smtClean="0">
                <a:latin typeface="Arial" pitchFamily="34" charset="0"/>
                <a:cs typeface="Arial" pitchFamily="34" charset="0"/>
              </a:rPr>
              <a:t>Gkioulekas</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Kris </a:t>
            </a:r>
            <a:r>
              <a:rPr lang="en-US" dirty="0" err="1" smtClean="0">
                <a:latin typeface="Arial" pitchFamily="34" charset="0"/>
                <a:cs typeface="Arial" pitchFamily="34" charset="0"/>
              </a:rPr>
              <a:t>Kitani</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err="1" smtClean="0">
                <a:latin typeface="Arial" pitchFamily="34" charset="0"/>
                <a:cs typeface="Arial" pitchFamily="34" charset="0"/>
              </a:rPr>
              <a:t>Fredo</a:t>
            </a:r>
            <a:r>
              <a:rPr lang="en-US" dirty="0" smtClean="0">
                <a:latin typeface="Arial" pitchFamily="34" charset="0"/>
                <a:cs typeface="Arial" pitchFamily="34" charset="0"/>
              </a:rPr>
              <a:t> Durand</a:t>
            </a: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Gordon </a:t>
            </a:r>
            <a:r>
              <a:rPr lang="en-US" dirty="0" err="1" smtClean="0">
                <a:latin typeface="Arial" pitchFamily="34" charset="0"/>
                <a:cs typeface="Arial" pitchFamily="34" charset="0"/>
              </a:rPr>
              <a:t>Wetzstein</a:t>
            </a: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smtClean="0">
              <a:latin typeface="Arial" pitchFamily="34" charset="0"/>
              <a:cs typeface="Arial" pitchFamily="34" charset="0"/>
            </a:endParaRPr>
          </a:p>
          <a:p>
            <a:pPr marL="285750" indent="-285750">
              <a:buFont typeface="Arial" panose="020B0604020202020204" pitchFamily="34" charset="0"/>
              <a:buChar char="•"/>
            </a:pPr>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3099704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Camera Rent</a:t>
            </a:r>
            <a:endParaRPr lang="en-US" dirty="0"/>
          </a:p>
        </p:txBody>
      </p:sp>
      <p:sp>
        <p:nvSpPr>
          <p:cNvPr id="3" name="Rectangle 2"/>
          <p:cNvSpPr/>
          <p:nvPr/>
        </p:nvSpPr>
        <p:spPr>
          <a:xfrm>
            <a:off x="3927201" y="3244334"/>
            <a:ext cx="4390497" cy="369332"/>
          </a:xfrm>
          <a:prstGeom prst="rect">
            <a:avLst/>
          </a:prstGeom>
        </p:spPr>
        <p:txBody>
          <a:bodyPr wrap="none">
            <a:spAutoFit/>
          </a:bodyPr>
          <a:lstStyle/>
          <a:p>
            <a:r>
              <a:rPr lang="en-US" dirty="0">
                <a:hlinkClick r:id="rId2"/>
              </a:rPr>
              <a:t>https://</a:t>
            </a:r>
            <a:r>
              <a:rPr lang="en-US" dirty="0" smtClean="0">
                <a:hlinkClick r:id="rId2"/>
              </a:rPr>
              <a:t>doodle.com/poll/x2aqnk3f92yighm9</a:t>
            </a:r>
            <a:r>
              <a:rPr lang="en-US" dirty="0" smtClean="0"/>
              <a:t> </a:t>
            </a:r>
            <a:endParaRPr lang="en-US" dirty="0"/>
          </a:p>
        </p:txBody>
      </p:sp>
    </p:spTree>
    <p:extLst>
      <p:ext uri="{BB962C8B-B14F-4D97-AF65-F5344CB8AC3E}">
        <p14:creationId xmlns:p14="http://schemas.microsoft.com/office/powerpoint/2010/main" val="1152264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Diffraction limit</a:t>
            </a:r>
            <a:endParaRPr dirty="0"/>
          </a:p>
        </p:txBody>
      </p:sp>
      <p:sp>
        <p:nvSpPr>
          <p:cNvPr id="91" name="Put a photosensor in front of object">
            <a:extLst>
              <a:ext uri="{FF2B5EF4-FFF2-40B4-BE49-F238E27FC236}">
                <a16:creationId xmlns:a16="http://schemas.microsoft.com/office/drawing/2014/main" id="{394E1871-055E-4059-9FA8-55B6A6F6821B}"/>
              </a:ext>
            </a:extLst>
          </p:cNvPr>
          <p:cNvSpPr txBox="1"/>
          <p:nvPr/>
        </p:nvSpPr>
        <p:spPr>
          <a:xfrm>
            <a:off x="393700" y="1104830"/>
            <a:ext cx="6767317"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lang="en-US" sz="2400" dirty="0">
                <a:latin typeface="+mj-lt"/>
              </a:rPr>
              <a:t>A consequence of the wave nature of light</a:t>
            </a:r>
            <a:endParaRPr sz="2400" dirty="0">
              <a:latin typeface="+mj-lt"/>
            </a:endParaRPr>
          </a:p>
        </p:txBody>
      </p:sp>
      <p:grpSp>
        <p:nvGrpSpPr>
          <p:cNvPr id="73" name="Group 72">
            <a:extLst>
              <a:ext uri="{FF2B5EF4-FFF2-40B4-BE49-F238E27FC236}">
                <a16:creationId xmlns:a16="http://schemas.microsoft.com/office/drawing/2014/main" id="{1DD6094B-40F6-45A3-9F2E-8B58A2BED60A}"/>
              </a:ext>
            </a:extLst>
          </p:cNvPr>
          <p:cNvGrpSpPr/>
          <p:nvPr/>
        </p:nvGrpSpPr>
        <p:grpSpPr>
          <a:xfrm>
            <a:off x="3889497" y="1984248"/>
            <a:ext cx="91440" cy="3657600"/>
            <a:chOff x="8293100" y="2546350"/>
            <a:chExt cx="127000" cy="3429000"/>
          </a:xfrm>
          <a:solidFill>
            <a:schemeClr val="tx1"/>
          </a:solidFill>
        </p:grpSpPr>
        <p:sp>
          <p:nvSpPr>
            <p:cNvPr id="74" name="Rectangle 73">
              <a:extLst>
                <a:ext uri="{FF2B5EF4-FFF2-40B4-BE49-F238E27FC236}">
                  <a16:creationId xmlns:a16="http://schemas.microsoft.com/office/drawing/2014/main" id="{C76F25FD-B143-41A1-B53C-7EF2A6CB13C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BCE8F8A-761C-415A-9164-3293F066FCD4}"/>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1A8BBEC-6353-41E6-84B1-3B339EAF7A66}"/>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05751B-220D-42FA-84F5-E3ACB82D743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81F23E1-D76F-46F5-9911-38041A7AC28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D368424-61A6-4984-B796-4299D7BCB8C3}"/>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7E94D5C-079C-47C2-82BB-359D3C4FE9B6}"/>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1A74A2C7-4345-4933-9784-03DD03CD941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858A31C-B362-4B61-A938-2A223AAD7DC0}"/>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67341F0-D3C0-4EF7-AD39-35E279AFA02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EA4BAC6A-5544-4F0D-BB54-416227868E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80C0CDC-AB46-448D-938A-1BE03918D77C}"/>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93C19CD6-7F7E-4C6F-B18A-32C4F0E8D14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D40BD274-FA96-41EC-8F24-7C24CC6E41A9}"/>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59F7B960-5DA1-4A8C-BB57-806B549764E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9F431A2-CFB0-42A9-BB50-305C596D9E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49BCD5A-40AF-4C36-BC19-0C57AEE18539}"/>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80740BA5-0735-4E67-8205-32BBA45FCF56}"/>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458CF945-FF1A-4703-925E-9763DD27DB7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7698248-3AD6-499D-A5D5-529415C73DA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E45DD0D-70DC-4BEB-A5ED-33A996D4ED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34D2037-7CCF-474D-9E45-5B994DC8E70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FAFB3136-26DE-45C1-A1A4-F34BDB54DD0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0BEC68A-8047-4498-BFEE-F7C30313E3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7" name="Rectangle 96">
              <a:extLst>
                <a:ext uri="{FF2B5EF4-FFF2-40B4-BE49-F238E27FC236}">
                  <a16:creationId xmlns:a16="http://schemas.microsoft.com/office/drawing/2014/main" id="{6227098C-909B-4D6D-B33D-91B049EEEDB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7DD0E42-FC80-4077-9F43-D3B7F8C932B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9C0E70B-FAE1-4EE5-8041-F02D8AB2FD1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a:extLst>
              <a:ext uri="{FF2B5EF4-FFF2-40B4-BE49-F238E27FC236}">
                <a16:creationId xmlns:a16="http://schemas.microsoft.com/office/drawing/2014/main" id="{0933616A-9970-4BEC-8A21-79C8F74EB489}"/>
              </a:ext>
            </a:extLst>
          </p:cNvPr>
          <p:cNvCxnSpPr>
            <a:cxnSpLocks/>
          </p:cNvCxnSpPr>
          <p:nvPr/>
        </p:nvCxnSpPr>
        <p:spPr>
          <a:xfrm>
            <a:off x="35182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ED68931-EC2C-4669-B100-EEDD6C547E29}"/>
              </a:ext>
            </a:extLst>
          </p:cNvPr>
          <p:cNvCxnSpPr>
            <a:cxnSpLocks/>
          </p:cNvCxnSpPr>
          <p:nvPr/>
        </p:nvCxnSpPr>
        <p:spPr>
          <a:xfrm>
            <a:off x="3708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03F5942-7005-483F-9E70-D2331A97D606}"/>
              </a:ext>
            </a:extLst>
          </p:cNvPr>
          <p:cNvCxnSpPr>
            <a:cxnSpLocks/>
          </p:cNvCxnSpPr>
          <p:nvPr/>
        </p:nvCxnSpPr>
        <p:spPr>
          <a:xfrm>
            <a:off x="3327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A5100FE-E8DD-4691-8DC3-0B9EE7044886}"/>
              </a:ext>
            </a:extLst>
          </p:cNvPr>
          <p:cNvCxnSpPr>
            <a:cxnSpLocks/>
          </p:cNvCxnSpPr>
          <p:nvPr/>
        </p:nvCxnSpPr>
        <p:spPr>
          <a:xfrm>
            <a:off x="31372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C1D3DB8-A8F5-4CC6-9359-279D0F6ED3DC}"/>
              </a:ext>
            </a:extLst>
          </p:cNvPr>
          <p:cNvCxnSpPr>
            <a:cxnSpLocks/>
          </p:cNvCxnSpPr>
          <p:nvPr/>
        </p:nvCxnSpPr>
        <p:spPr>
          <a:xfrm>
            <a:off x="2946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F30CA0E-718A-45BA-A477-581915127BEC}"/>
              </a:ext>
            </a:extLst>
          </p:cNvPr>
          <p:cNvCxnSpPr>
            <a:cxnSpLocks/>
          </p:cNvCxnSpPr>
          <p:nvPr/>
        </p:nvCxnSpPr>
        <p:spPr>
          <a:xfrm>
            <a:off x="27562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7239473-500B-4899-861E-33E929B1103D}"/>
              </a:ext>
            </a:extLst>
          </p:cNvPr>
          <p:cNvCxnSpPr>
            <a:cxnSpLocks/>
          </p:cNvCxnSpPr>
          <p:nvPr/>
        </p:nvCxnSpPr>
        <p:spPr>
          <a:xfrm>
            <a:off x="2565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070B308-8E0E-4222-922A-C32A29B998F7}"/>
              </a:ext>
            </a:extLst>
          </p:cNvPr>
          <p:cNvCxnSpPr>
            <a:cxnSpLocks/>
          </p:cNvCxnSpPr>
          <p:nvPr/>
        </p:nvCxnSpPr>
        <p:spPr>
          <a:xfrm>
            <a:off x="23752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7830083-6878-44C3-AEE3-A02F9F11C57C}"/>
              </a:ext>
            </a:extLst>
          </p:cNvPr>
          <p:cNvCxnSpPr>
            <a:cxnSpLocks/>
          </p:cNvCxnSpPr>
          <p:nvPr/>
        </p:nvCxnSpPr>
        <p:spPr>
          <a:xfrm>
            <a:off x="2184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8BB28E6-2625-4D2E-B781-66C75687070B}"/>
              </a:ext>
            </a:extLst>
          </p:cNvPr>
          <p:cNvCxnSpPr/>
          <p:nvPr/>
        </p:nvCxnSpPr>
        <p:spPr>
          <a:xfrm>
            <a:off x="2184743" y="3810363"/>
            <a:ext cx="1750474"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4" name="Text Placeholder 7"/>
          <p:cNvSpPr>
            <a:spLocks noGrp="1"/>
          </p:cNvSpPr>
          <p:nvPr>
            <p:ph type="body" sz="quarter" idx="10"/>
          </p:nvPr>
        </p:nvSpPr>
        <p:spPr/>
        <p:txBody>
          <a:bodyPr/>
          <a:lstStyle/>
          <a:p>
            <a:r>
              <a:rPr lang="en-US" dirty="0"/>
              <a:t>Diffraction </a:t>
            </a:r>
            <a:r>
              <a:rPr lang="en-US" dirty="0" smtClean="0"/>
              <a:t>Limit</a:t>
            </a:r>
            <a:endParaRPr lang="en-US" dirty="0"/>
          </a:p>
        </p:txBody>
      </p:sp>
      <p:grpSp>
        <p:nvGrpSpPr>
          <p:cNvPr id="85" name="Group 84">
            <a:extLst>
              <a:ext uri="{FF2B5EF4-FFF2-40B4-BE49-F238E27FC236}">
                <a16:creationId xmlns:a16="http://schemas.microsoft.com/office/drawing/2014/main" id="{E834F215-0AF4-4886-8835-68F54668E59A}"/>
              </a:ext>
            </a:extLst>
          </p:cNvPr>
          <p:cNvGrpSpPr/>
          <p:nvPr/>
        </p:nvGrpSpPr>
        <p:grpSpPr>
          <a:xfrm>
            <a:off x="9215877" y="3570980"/>
            <a:ext cx="1750474" cy="484136"/>
            <a:chOff x="3013197" y="1984248"/>
            <a:chExt cx="1750474" cy="3657600"/>
          </a:xfrm>
        </p:grpSpPr>
        <p:cxnSp>
          <p:nvCxnSpPr>
            <p:cNvPr id="86" name="Straight Connector 85">
              <a:extLst>
                <a:ext uri="{FF2B5EF4-FFF2-40B4-BE49-F238E27FC236}">
                  <a16:creationId xmlns:a16="http://schemas.microsoft.com/office/drawing/2014/main" id="{60E0F831-1F9C-432E-BB41-B53032D8D93F}"/>
                </a:ext>
              </a:extLst>
            </p:cNvPr>
            <p:cNvCxnSpPr>
              <a:cxnSpLocks/>
            </p:cNvCxnSpPr>
            <p:nvPr/>
          </p:nvCxnSpPr>
          <p:spPr>
            <a:xfrm>
              <a:off x="4346697"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19D3C5B-204C-4AAB-BF59-F1F89CF76E8B}"/>
                </a:ext>
              </a:extLst>
            </p:cNvPr>
            <p:cNvCxnSpPr>
              <a:cxnSpLocks/>
            </p:cNvCxnSpPr>
            <p:nvPr/>
          </p:nvCxnSpPr>
          <p:spPr>
            <a:xfrm>
              <a:off x="4537197"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D09ADC6-DAB6-48AA-9880-FE1D8B0E8D02}"/>
                </a:ext>
              </a:extLst>
            </p:cNvPr>
            <p:cNvCxnSpPr>
              <a:cxnSpLocks/>
            </p:cNvCxnSpPr>
            <p:nvPr/>
          </p:nvCxnSpPr>
          <p:spPr>
            <a:xfrm>
              <a:off x="4156197"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EDF049F-F846-49F0-9A9C-54215251E30E}"/>
                </a:ext>
              </a:extLst>
            </p:cNvPr>
            <p:cNvCxnSpPr>
              <a:cxnSpLocks/>
            </p:cNvCxnSpPr>
            <p:nvPr/>
          </p:nvCxnSpPr>
          <p:spPr>
            <a:xfrm>
              <a:off x="3965697"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6331834-81CA-452C-9A0B-AD04314253A9}"/>
                </a:ext>
              </a:extLst>
            </p:cNvPr>
            <p:cNvCxnSpPr>
              <a:cxnSpLocks/>
            </p:cNvCxnSpPr>
            <p:nvPr/>
          </p:nvCxnSpPr>
          <p:spPr>
            <a:xfrm>
              <a:off x="3775197"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3AC7BD2-ADF6-41D9-BED7-E9DA4A247781}"/>
                </a:ext>
              </a:extLst>
            </p:cNvPr>
            <p:cNvCxnSpPr>
              <a:cxnSpLocks/>
            </p:cNvCxnSpPr>
            <p:nvPr/>
          </p:nvCxnSpPr>
          <p:spPr>
            <a:xfrm>
              <a:off x="3584697"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1FE3299-FF1C-4443-882E-FFBA01C1C861}"/>
                </a:ext>
              </a:extLst>
            </p:cNvPr>
            <p:cNvCxnSpPr>
              <a:cxnSpLocks/>
            </p:cNvCxnSpPr>
            <p:nvPr/>
          </p:nvCxnSpPr>
          <p:spPr>
            <a:xfrm>
              <a:off x="3394197"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BE92254-7C1F-4B86-AEBB-D3C98641F883}"/>
                </a:ext>
              </a:extLst>
            </p:cNvPr>
            <p:cNvCxnSpPr>
              <a:cxnSpLocks/>
            </p:cNvCxnSpPr>
            <p:nvPr/>
          </p:nvCxnSpPr>
          <p:spPr>
            <a:xfrm>
              <a:off x="3203697"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179D4C-F31F-4AAE-8216-91C51440FAAD}"/>
                </a:ext>
              </a:extLst>
            </p:cNvPr>
            <p:cNvCxnSpPr>
              <a:cxnSpLocks/>
            </p:cNvCxnSpPr>
            <p:nvPr/>
          </p:nvCxnSpPr>
          <p:spPr>
            <a:xfrm>
              <a:off x="3013197"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B7D21E1-8C41-4B8F-8D74-AF18E093D5EA}"/>
                </a:ext>
              </a:extLst>
            </p:cNvPr>
            <p:cNvCxnSpPr/>
            <p:nvPr/>
          </p:nvCxnSpPr>
          <p:spPr>
            <a:xfrm>
              <a:off x="3013197" y="3813048"/>
              <a:ext cx="1750474"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1DD6094B-40F6-45A3-9F2E-8B58A2BED60A}"/>
              </a:ext>
            </a:extLst>
          </p:cNvPr>
          <p:cNvGrpSpPr/>
          <p:nvPr/>
        </p:nvGrpSpPr>
        <p:grpSpPr>
          <a:xfrm>
            <a:off x="9170157" y="1986933"/>
            <a:ext cx="91440" cy="3657600"/>
            <a:chOff x="8293100" y="2546350"/>
            <a:chExt cx="127000" cy="3429000"/>
          </a:xfrm>
          <a:solidFill>
            <a:schemeClr val="tx1"/>
          </a:solidFill>
        </p:grpSpPr>
        <p:sp>
          <p:nvSpPr>
            <p:cNvPr id="125" name="Rectangle 124">
              <a:extLst>
                <a:ext uri="{FF2B5EF4-FFF2-40B4-BE49-F238E27FC236}">
                  <a16:creationId xmlns:a16="http://schemas.microsoft.com/office/drawing/2014/main" id="{C76F25FD-B143-41A1-B53C-7EF2A6CB13C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BCE8F8A-761C-415A-9164-3293F066FCD4}"/>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E1A8BBEC-6353-41E6-84B1-3B339EAF7A66}"/>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FD05751B-220D-42FA-84F5-E3ACB82D743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81F23E1-D76F-46F5-9911-38041A7AC28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D368424-61A6-4984-B796-4299D7BCB8C3}"/>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D7E94D5C-079C-47C2-82BB-359D3C4FE9B6}"/>
                </a:ext>
              </a:extLst>
            </p:cNvPr>
            <p:cNvGrpSpPr/>
            <p:nvPr/>
          </p:nvGrpSpPr>
          <p:grpSpPr>
            <a:xfrm>
              <a:off x="8293100" y="3308350"/>
              <a:ext cx="127000" cy="762000"/>
              <a:chOff x="8445500" y="2698750"/>
              <a:chExt cx="127000" cy="762000"/>
            </a:xfrm>
            <a:grpFill/>
          </p:grpSpPr>
          <p:sp>
            <p:nvSpPr>
              <p:cNvPr id="152" name="Rectangle 151">
                <a:extLst>
                  <a:ext uri="{FF2B5EF4-FFF2-40B4-BE49-F238E27FC236}">
                    <a16:creationId xmlns:a16="http://schemas.microsoft.com/office/drawing/2014/main" id="{1A74A2C7-4345-4933-9784-03DD03CD941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A858A31C-B362-4B61-A938-2A223AAD7DC0}"/>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967341F0-D3C0-4EF7-AD39-35E279AFA02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EA4BAC6A-5544-4F0D-BB54-416227868E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E80C0CDC-AB46-448D-938A-1BE03918D77C}"/>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93C19CD6-7F7E-4C6F-B18A-32C4F0E8D14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D40BD274-FA96-41EC-8F24-7C24CC6E41A9}"/>
                </a:ext>
              </a:extLst>
            </p:cNvPr>
            <p:cNvGrpSpPr/>
            <p:nvPr/>
          </p:nvGrpSpPr>
          <p:grpSpPr>
            <a:xfrm>
              <a:off x="8293100" y="4451350"/>
              <a:ext cx="127000" cy="1143000"/>
              <a:chOff x="8445500" y="3079750"/>
              <a:chExt cx="127000" cy="1143000"/>
            </a:xfrm>
            <a:grpFill/>
          </p:grpSpPr>
          <p:sp>
            <p:nvSpPr>
              <p:cNvPr id="136" name="Rectangle 135">
                <a:extLst>
                  <a:ext uri="{FF2B5EF4-FFF2-40B4-BE49-F238E27FC236}">
                    <a16:creationId xmlns:a16="http://schemas.microsoft.com/office/drawing/2014/main" id="{59F7B960-5DA1-4A8C-BB57-806B549764E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79F431A2-CFB0-42A9-BB50-305C596D9E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49BCD5A-40AF-4C36-BC19-0C57AEE18539}"/>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80740BA5-0735-4E67-8205-32BBA45FCF56}"/>
                  </a:ext>
                </a:extLst>
              </p:cNvPr>
              <p:cNvGrpSpPr/>
              <p:nvPr/>
            </p:nvGrpSpPr>
            <p:grpSpPr>
              <a:xfrm>
                <a:off x="8445500" y="3460750"/>
                <a:ext cx="127000" cy="762000"/>
                <a:chOff x="8445500" y="2698750"/>
                <a:chExt cx="127000" cy="762000"/>
              </a:xfrm>
              <a:grpFill/>
            </p:grpSpPr>
            <p:sp>
              <p:nvSpPr>
                <p:cNvPr id="140" name="Rectangle 139">
                  <a:extLst>
                    <a:ext uri="{FF2B5EF4-FFF2-40B4-BE49-F238E27FC236}">
                      <a16:creationId xmlns:a16="http://schemas.microsoft.com/office/drawing/2014/main" id="{458CF945-FF1A-4703-925E-9763DD27DB7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47698248-3AD6-499D-A5D5-529415C73DA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9E45DD0D-70DC-4BEB-A5ED-33A996D4ED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234D2037-7CCF-474D-9E45-5B994DC8E70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FAFB3136-26DE-45C1-A1A4-F34BDB54DD0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00BEC68A-8047-4498-BFEE-F7C30313E3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3" name="Rectangle 132">
              <a:extLst>
                <a:ext uri="{FF2B5EF4-FFF2-40B4-BE49-F238E27FC236}">
                  <a16:creationId xmlns:a16="http://schemas.microsoft.com/office/drawing/2014/main" id="{6227098C-909B-4D6D-B33D-91B049EEEDB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D7DD0E42-FC80-4077-9F43-D3B7F8C932B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9C0E70B-FAE1-4EE5-8041-F02D8AB2FD1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8" name="Straight Connector 197">
            <a:extLst>
              <a:ext uri="{FF2B5EF4-FFF2-40B4-BE49-F238E27FC236}">
                <a16:creationId xmlns:a16="http://schemas.microsoft.com/office/drawing/2014/main" id="{0933616A-9970-4BEC-8A21-79C8F74EB489}"/>
              </a:ext>
            </a:extLst>
          </p:cNvPr>
          <p:cNvCxnSpPr>
            <a:cxnSpLocks/>
          </p:cNvCxnSpPr>
          <p:nvPr/>
        </p:nvCxnSpPr>
        <p:spPr>
          <a:xfrm>
            <a:off x="8798903"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D68931-EC2C-4669-B100-EEDD6C547E29}"/>
              </a:ext>
            </a:extLst>
          </p:cNvPr>
          <p:cNvCxnSpPr>
            <a:cxnSpLocks/>
          </p:cNvCxnSpPr>
          <p:nvPr/>
        </p:nvCxnSpPr>
        <p:spPr>
          <a:xfrm>
            <a:off x="8989403"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03F5942-7005-483F-9E70-D2331A97D606}"/>
              </a:ext>
            </a:extLst>
          </p:cNvPr>
          <p:cNvCxnSpPr>
            <a:cxnSpLocks/>
          </p:cNvCxnSpPr>
          <p:nvPr/>
        </p:nvCxnSpPr>
        <p:spPr>
          <a:xfrm>
            <a:off x="8608403"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BA5100FE-E8DD-4691-8DC3-0B9EE7044886}"/>
              </a:ext>
            </a:extLst>
          </p:cNvPr>
          <p:cNvCxnSpPr>
            <a:cxnSpLocks/>
          </p:cNvCxnSpPr>
          <p:nvPr/>
        </p:nvCxnSpPr>
        <p:spPr>
          <a:xfrm>
            <a:off x="8417903"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C1D3DB8-A8F5-4CC6-9359-279D0F6ED3DC}"/>
              </a:ext>
            </a:extLst>
          </p:cNvPr>
          <p:cNvCxnSpPr>
            <a:cxnSpLocks/>
          </p:cNvCxnSpPr>
          <p:nvPr/>
        </p:nvCxnSpPr>
        <p:spPr>
          <a:xfrm>
            <a:off x="8227403"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F30CA0E-718A-45BA-A477-581915127BEC}"/>
              </a:ext>
            </a:extLst>
          </p:cNvPr>
          <p:cNvCxnSpPr>
            <a:cxnSpLocks/>
          </p:cNvCxnSpPr>
          <p:nvPr/>
        </p:nvCxnSpPr>
        <p:spPr>
          <a:xfrm>
            <a:off x="8036903"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7239473-500B-4899-861E-33E929B1103D}"/>
              </a:ext>
            </a:extLst>
          </p:cNvPr>
          <p:cNvCxnSpPr>
            <a:cxnSpLocks/>
          </p:cNvCxnSpPr>
          <p:nvPr/>
        </p:nvCxnSpPr>
        <p:spPr>
          <a:xfrm>
            <a:off x="7846403"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C070B308-8E0E-4222-922A-C32A29B998F7}"/>
              </a:ext>
            </a:extLst>
          </p:cNvPr>
          <p:cNvCxnSpPr>
            <a:cxnSpLocks/>
          </p:cNvCxnSpPr>
          <p:nvPr/>
        </p:nvCxnSpPr>
        <p:spPr>
          <a:xfrm>
            <a:off x="7655903"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7830083-6878-44C3-AEE3-A02F9F11C57C}"/>
              </a:ext>
            </a:extLst>
          </p:cNvPr>
          <p:cNvCxnSpPr>
            <a:cxnSpLocks/>
          </p:cNvCxnSpPr>
          <p:nvPr/>
        </p:nvCxnSpPr>
        <p:spPr>
          <a:xfrm>
            <a:off x="7465403" y="1984248"/>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8BB28E6-2625-4D2E-B781-66C75687070B}"/>
              </a:ext>
            </a:extLst>
          </p:cNvPr>
          <p:cNvCxnSpPr/>
          <p:nvPr/>
        </p:nvCxnSpPr>
        <p:spPr>
          <a:xfrm>
            <a:off x="7465403" y="3813048"/>
            <a:ext cx="1750474" cy="0"/>
          </a:xfrm>
          <a:prstGeom prst="straightConnector1">
            <a:avLst/>
          </a:prstGeom>
          <a:ln w="19050">
            <a:solidFill>
              <a:srgbClr val="FFC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885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Diffraction limit</a:t>
            </a:r>
            <a:endParaRPr dirty="0"/>
          </a:p>
        </p:txBody>
      </p:sp>
      <p:sp>
        <p:nvSpPr>
          <p:cNvPr id="91" name="Put a photosensor in front of object">
            <a:extLst>
              <a:ext uri="{FF2B5EF4-FFF2-40B4-BE49-F238E27FC236}">
                <a16:creationId xmlns:a16="http://schemas.microsoft.com/office/drawing/2014/main" id="{394E1871-055E-4059-9FA8-55B6A6F6821B}"/>
              </a:ext>
            </a:extLst>
          </p:cNvPr>
          <p:cNvSpPr txBox="1"/>
          <p:nvPr/>
        </p:nvSpPr>
        <p:spPr>
          <a:xfrm>
            <a:off x="393700" y="1104830"/>
            <a:ext cx="6767317"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r>
              <a:rPr lang="en-US" sz="2400" dirty="0">
                <a:latin typeface="+mj-lt"/>
              </a:rPr>
              <a:t>A consequence of the wave nature of light</a:t>
            </a:r>
            <a:endParaRPr sz="2400" dirty="0">
              <a:latin typeface="+mj-lt"/>
            </a:endParaRPr>
          </a:p>
        </p:txBody>
      </p:sp>
      <p:grpSp>
        <p:nvGrpSpPr>
          <p:cNvPr id="73" name="Group 72">
            <a:extLst>
              <a:ext uri="{FF2B5EF4-FFF2-40B4-BE49-F238E27FC236}">
                <a16:creationId xmlns:a16="http://schemas.microsoft.com/office/drawing/2014/main" id="{1DD6094B-40F6-45A3-9F2E-8B58A2BED60A}"/>
              </a:ext>
            </a:extLst>
          </p:cNvPr>
          <p:cNvGrpSpPr/>
          <p:nvPr/>
        </p:nvGrpSpPr>
        <p:grpSpPr>
          <a:xfrm>
            <a:off x="3889497" y="1984248"/>
            <a:ext cx="91440" cy="3657600"/>
            <a:chOff x="8293100" y="2546350"/>
            <a:chExt cx="127000" cy="3429000"/>
          </a:xfrm>
          <a:solidFill>
            <a:schemeClr val="tx1"/>
          </a:solidFill>
        </p:grpSpPr>
        <p:sp>
          <p:nvSpPr>
            <p:cNvPr id="74" name="Rectangle 73">
              <a:extLst>
                <a:ext uri="{FF2B5EF4-FFF2-40B4-BE49-F238E27FC236}">
                  <a16:creationId xmlns:a16="http://schemas.microsoft.com/office/drawing/2014/main" id="{C76F25FD-B143-41A1-B53C-7EF2A6CB13C7}"/>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BCE8F8A-761C-415A-9164-3293F066FCD4}"/>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1A8BBEC-6353-41E6-84B1-3B339EAF7A66}"/>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D05751B-220D-42FA-84F5-E3ACB82D7433}"/>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381F23E1-D76F-46F5-9911-38041A7AC28E}"/>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1D368424-61A6-4984-B796-4299D7BCB8C3}"/>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7E94D5C-079C-47C2-82BB-359D3C4FE9B6}"/>
                </a:ext>
              </a:extLst>
            </p:cNvPr>
            <p:cNvGrpSpPr/>
            <p:nvPr/>
          </p:nvGrpSpPr>
          <p:grpSpPr>
            <a:xfrm>
              <a:off x="8293100" y="3308350"/>
              <a:ext cx="127000" cy="762000"/>
              <a:chOff x="8445500" y="2698750"/>
              <a:chExt cx="127000" cy="762000"/>
            </a:xfrm>
            <a:grpFill/>
          </p:grpSpPr>
          <p:sp>
            <p:nvSpPr>
              <p:cNvPr id="112" name="Rectangle 111">
                <a:extLst>
                  <a:ext uri="{FF2B5EF4-FFF2-40B4-BE49-F238E27FC236}">
                    <a16:creationId xmlns:a16="http://schemas.microsoft.com/office/drawing/2014/main" id="{1A74A2C7-4345-4933-9784-03DD03CD9416}"/>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858A31C-B362-4B61-A938-2A223AAD7DC0}"/>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967341F0-D3C0-4EF7-AD39-35E279AFA029}"/>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EA4BAC6A-5544-4F0D-BB54-416227868E8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E80C0CDC-AB46-448D-938A-1BE03918D77C}"/>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93C19CD6-7F7E-4C6F-B18A-32C4F0E8D143}"/>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D40BD274-FA96-41EC-8F24-7C24CC6E41A9}"/>
                </a:ext>
              </a:extLst>
            </p:cNvPr>
            <p:cNvGrpSpPr/>
            <p:nvPr/>
          </p:nvGrpSpPr>
          <p:grpSpPr>
            <a:xfrm>
              <a:off x="8293100" y="4451350"/>
              <a:ext cx="127000" cy="1143000"/>
              <a:chOff x="8445500" y="3079750"/>
              <a:chExt cx="127000" cy="1143000"/>
            </a:xfrm>
            <a:grpFill/>
          </p:grpSpPr>
          <p:sp>
            <p:nvSpPr>
              <p:cNvPr id="102" name="Rectangle 101">
                <a:extLst>
                  <a:ext uri="{FF2B5EF4-FFF2-40B4-BE49-F238E27FC236}">
                    <a16:creationId xmlns:a16="http://schemas.microsoft.com/office/drawing/2014/main" id="{59F7B960-5DA1-4A8C-BB57-806B549764EC}"/>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9F431A2-CFB0-42A9-BB50-305C596D9EA9}"/>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49BCD5A-40AF-4C36-BC19-0C57AEE18539}"/>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80740BA5-0735-4E67-8205-32BBA45FCF56}"/>
                  </a:ext>
                </a:extLst>
              </p:cNvPr>
              <p:cNvGrpSpPr/>
              <p:nvPr/>
            </p:nvGrpSpPr>
            <p:grpSpPr>
              <a:xfrm>
                <a:off x="8445500" y="3460750"/>
                <a:ext cx="127000" cy="762000"/>
                <a:chOff x="8445500" y="2698750"/>
                <a:chExt cx="127000" cy="762000"/>
              </a:xfrm>
              <a:grpFill/>
            </p:grpSpPr>
            <p:sp>
              <p:nvSpPr>
                <p:cNvPr id="106" name="Rectangle 105">
                  <a:extLst>
                    <a:ext uri="{FF2B5EF4-FFF2-40B4-BE49-F238E27FC236}">
                      <a16:creationId xmlns:a16="http://schemas.microsoft.com/office/drawing/2014/main" id="{458CF945-FF1A-4703-925E-9763DD27DB74}"/>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7698248-3AD6-499D-A5D5-529415C73DAD}"/>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E45DD0D-70DC-4BEB-A5ED-33A996D4ED1E}"/>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34D2037-7CCF-474D-9E45-5B994DC8E707}"/>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FAFB3136-26DE-45C1-A1A4-F34BDB54DD0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0BEC68A-8047-4498-BFEE-F7C30313E30E}"/>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7" name="Rectangle 96">
              <a:extLst>
                <a:ext uri="{FF2B5EF4-FFF2-40B4-BE49-F238E27FC236}">
                  <a16:creationId xmlns:a16="http://schemas.microsoft.com/office/drawing/2014/main" id="{6227098C-909B-4D6D-B33D-91B049EEEDB5}"/>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7DD0E42-FC80-4077-9F43-D3B7F8C932BA}"/>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9C0E70B-FAE1-4EE5-8041-F02D8AB2FD14}"/>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Connector 4">
            <a:extLst>
              <a:ext uri="{FF2B5EF4-FFF2-40B4-BE49-F238E27FC236}">
                <a16:creationId xmlns:a16="http://schemas.microsoft.com/office/drawing/2014/main" id="{0933616A-9970-4BEC-8A21-79C8F74EB489}"/>
              </a:ext>
            </a:extLst>
          </p:cNvPr>
          <p:cNvCxnSpPr>
            <a:cxnSpLocks/>
          </p:cNvCxnSpPr>
          <p:nvPr/>
        </p:nvCxnSpPr>
        <p:spPr>
          <a:xfrm>
            <a:off x="35182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ED68931-EC2C-4669-B100-EEDD6C547E29}"/>
              </a:ext>
            </a:extLst>
          </p:cNvPr>
          <p:cNvCxnSpPr>
            <a:cxnSpLocks/>
          </p:cNvCxnSpPr>
          <p:nvPr/>
        </p:nvCxnSpPr>
        <p:spPr>
          <a:xfrm>
            <a:off x="3708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03F5942-7005-483F-9E70-D2331A97D606}"/>
              </a:ext>
            </a:extLst>
          </p:cNvPr>
          <p:cNvCxnSpPr>
            <a:cxnSpLocks/>
          </p:cNvCxnSpPr>
          <p:nvPr/>
        </p:nvCxnSpPr>
        <p:spPr>
          <a:xfrm>
            <a:off x="3327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A5100FE-E8DD-4691-8DC3-0B9EE7044886}"/>
              </a:ext>
            </a:extLst>
          </p:cNvPr>
          <p:cNvCxnSpPr>
            <a:cxnSpLocks/>
          </p:cNvCxnSpPr>
          <p:nvPr/>
        </p:nvCxnSpPr>
        <p:spPr>
          <a:xfrm>
            <a:off x="31372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C1D3DB8-A8F5-4CC6-9359-279D0F6ED3DC}"/>
              </a:ext>
            </a:extLst>
          </p:cNvPr>
          <p:cNvCxnSpPr>
            <a:cxnSpLocks/>
          </p:cNvCxnSpPr>
          <p:nvPr/>
        </p:nvCxnSpPr>
        <p:spPr>
          <a:xfrm>
            <a:off x="2946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F30CA0E-718A-45BA-A477-581915127BEC}"/>
              </a:ext>
            </a:extLst>
          </p:cNvPr>
          <p:cNvCxnSpPr>
            <a:cxnSpLocks/>
          </p:cNvCxnSpPr>
          <p:nvPr/>
        </p:nvCxnSpPr>
        <p:spPr>
          <a:xfrm>
            <a:off x="27562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7239473-500B-4899-861E-33E929B1103D}"/>
              </a:ext>
            </a:extLst>
          </p:cNvPr>
          <p:cNvCxnSpPr>
            <a:cxnSpLocks/>
          </p:cNvCxnSpPr>
          <p:nvPr/>
        </p:nvCxnSpPr>
        <p:spPr>
          <a:xfrm>
            <a:off x="2565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070B308-8E0E-4222-922A-C32A29B998F7}"/>
              </a:ext>
            </a:extLst>
          </p:cNvPr>
          <p:cNvCxnSpPr>
            <a:cxnSpLocks/>
          </p:cNvCxnSpPr>
          <p:nvPr/>
        </p:nvCxnSpPr>
        <p:spPr>
          <a:xfrm>
            <a:off x="23752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7830083-6878-44C3-AEE3-A02F9F11C57C}"/>
              </a:ext>
            </a:extLst>
          </p:cNvPr>
          <p:cNvCxnSpPr>
            <a:cxnSpLocks/>
          </p:cNvCxnSpPr>
          <p:nvPr/>
        </p:nvCxnSpPr>
        <p:spPr>
          <a:xfrm>
            <a:off x="2184743" y="1981563"/>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8BB28E6-2625-4D2E-B781-66C75687070B}"/>
              </a:ext>
            </a:extLst>
          </p:cNvPr>
          <p:cNvCxnSpPr/>
          <p:nvPr/>
        </p:nvCxnSpPr>
        <p:spPr>
          <a:xfrm>
            <a:off x="2184743" y="3810363"/>
            <a:ext cx="1750474"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4" name="Text Placeholder 7"/>
          <p:cNvSpPr>
            <a:spLocks noGrp="1"/>
          </p:cNvSpPr>
          <p:nvPr>
            <p:ph type="body" sz="quarter" idx="10"/>
          </p:nvPr>
        </p:nvSpPr>
        <p:spPr/>
        <p:txBody>
          <a:bodyPr/>
          <a:lstStyle/>
          <a:p>
            <a:r>
              <a:rPr lang="en-US" dirty="0"/>
              <a:t>Diffraction </a:t>
            </a:r>
            <a:r>
              <a:rPr lang="en-US" dirty="0" smtClean="0"/>
              <a:t>Limit</a:t>
            </a:r>
            <a:endParaRPr lang="en-US" dirty="0"/>
          </a:p>
        </p:txBody>
      </p:sp>
      <p:grpSp>
        <p:nvGrpSpPr>
          <p:cNvPr id="224" name="Group 223">
            <a:extLst>
              <a:ext uri="{FF2B5EF4-FFF2-40B4-BE49-F238E27FC236}">
                <a16:creationId xmlns:a16="http://schemas.microsoft.com/office/drawing/2014/main" id="{E688B960-CA05-412D-8C53-170DD3F8BFEE}"/>
              </a:ext>
            </a:extLst>
          </p:cNvPr>
          <p:cNvGrpSpPr/>
          <p:nvPr/>
        </p:nvGrpSpPr>
        <p:grpSpPr>
          <a:xfrm>
            <a:off x="7672232" y="2324256"/>
            <a:ext cx="3067442" cy="3067442"/>
            <a:chOff x="7485234" y="2257865"/>
            <a:chExt cx="3067442" cy="3067442"/>
          </a:xfrm>
        </p:grpSpPr>
        <p:grpSp>
          <p:nvGrpSpPr>
            <p:cNvPr id="225" name="Group 224">
              <a:extLst>
                <a:ext uri="{FF2B5EF4-FFF2-40B4-BE49-F238E27FC236}">
                  <a16:creationId xmlns:a16="http://schemas.microsoft.com/office/drawing/2014/main" id="{11A6346B-A02E-4300-86B4-A53B2146F514}"/>
                </a:ext>
              </a:extLst>
            </p:cNvPr>
            <p:cNvGrpSpPr/>
            <p:nvPr/>
          </p:nvGrpSpPr>
          <p:grpSpPr>
            <a:xfrm>
              <a:off x="7485234" y="2257865"/>
              <a:ext cx="3067442" cy="3067442"/>
              <a:chOff x="7485234" y="2257865"/>
              <a:chExt cx="3067442" cy="3067442"/>
            </a:xfrm>
          </p:grpSpPr>
          <p:sp>
            <p:nvSpPr>
              <p:cNvPr id="227" name="Oval 226">
                <a:extLst>
                  <a:ext uri="{FF2B5EF4-FFF2-40B4-BE49-F238E27FC236}">
                    <a16:creationId xmlns:a16="http://schemas.microsoft.com/office/drawing/2014/main" id="{0A78D8AE-6911-4DC1-AF21-48DDF7C2FC5D}"/>
                  </a:ext>
                </a:extLst>
              </p:cNvPr>
              <p:cNvSpPr/>
              <p:nvPr/>
            </p:nvSpPr>
            <p:spPr>
              <a:xfrm flipH="1">
                <a:off x="8639906" y="3434754"/>
                <a:ext cx="761956" cy="76195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74333EDF-537D-4196-8AEA-9D7BDF1E4613}"/>
                  </a:ext>
                </a:extLst>
              </p:cNvPr>
              <p:cNvSpPr/>
              <p:nvPr/>
            </p:nvSpPr>
            <p:spPr>
              <a:xfrm flipH="1">
                <a:off x="8449406" y="3235442"/>
                <a:ext cx="1142956" cy="114295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E2124CC-4C98-4421-A55D-9E2B84B66CFD}"/>
                  </a:ext>
                </a:extLst>
              </p:cNvPr>
              <p:cNvSpPr/>
              <p:nvPr/>
            </p:nvSpPr>
            <p:spPr>
              <a:xfrm flipH="1">
                <a:off x="8249741" y="3040358"/>
                <a:ext cx="1533122" cy="1533122"/>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97EE1A2-B95C-44E3-A768-83FAF0164991}"/>
                  </a:ext>
                </a:extLst>
              </p:cNvPr>
              <p:cNvSpPr/>
              <p:nvPr/>
            </p:nvSpPr>
            <p:spPr>
              <a:xfrm flipH="1">
                <a:off x="8046876" y="2835842"/>
                <a:ext cx="1926486" cy="192648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A6B056DF-181F-452A-A818-330406EF6657}"/>
                  </a:ext>
                </a:extLst>
              </p:cNvPr>
              <p:cNvSpPr/>
              <p:nvPr/>
            </p:nvSpPr>
            <p:spPr>
              <a:xfrm flipH="1">
                <a:off x="7856376" y="2637843"/>
                <a:ext cx="2307486" cy="2307486"/>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69B3E383-12CE-4DDD-B6CF-0B3BB9B75858}"/>
                  </a:ext>
                </a:extLst>
              </p:cNvPr>
              <p:cNvSpPr/>
              <p:nvPr/>
            </p:nvSpPr>
            <p:spPr>
              <a:xfrm flipH="1">
                <a:off x="7665875" y="2447342"/>
                <a:ext cx="2688488" cy="2688488"/>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A8902694-1737-4F0D-8507-EC34F7107524}"/>
                  </a:ext>
                </a:extLst>
              </p:cNvPr>
              <p:cNvSpPr/>
              <p:nvPr/>
            </p:nvSpPr>
            <p:spPr>
              <a:xfrm flipH="1">
                <a:off x="7485234" y="2257865"/>
                <a:ext cx="3067442" cy="3067442"/>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6" name="Oval 225">
              <a:extLst>
                <a:ext uri="{FF2B5EF4-FFF2-40B4-BE49-F238E27FC236}">
                  <a16:creationId xmlns:a16="http://schemas.microsoft.com/office/drawing/2014/main" id="{38FD87A5-05A2-449B-990F-C7657329528A}"/>
                </a:ext>
              </a:extLst>
            </p:cNvPr>
            <p:cNvSpPr/>
            <p:nvPr/>
          </p:nvSpPr>
          <p:spPr>
            <a:xfrm flipH="1">
              <a:off x="8817685" y="3612533"/>
              <a:ext cx="406400" cy="406400"/>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Rectangle 233">
            <a:extLst>
              <a:ext uri="{FF2B5EF4-FFF2-40B4-BE49-F238E27FC236}">
                <a16:creationId xmlns:a16="http://schemas.microsoft.com/office/drawing/2014/main" id="{B6C2990B-523D-42FD-AD70-BD4E178594E1}"/>
              </a:ext>
            </a:extLst>
          </p:cNvPr>
          <p:cNvSpPr/>
          <p:nvPr/>
        </p:nvSpPr>
        <p:spPr>
          <a:xfrm>
            <a:off x="7465402" y="2050639"/>
            <a:ext cx="1750474" cy="365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CF76E7A3-63B3-46C8-A5ED-1720D4222663}"/>
              </a:ext>
            </a:extLst>
          </p:cNvPr>
          <p:cNvCxnSpPr>
            <a:cxnSpLocks/>
          </p:cNvCxnSpPr>
          <p:nvPr/>
        </p:nvCxnSpPr>
        <p:spPr>
          <a:xfrm>
            <a:off x="9207861" y="3637281"/>
            <a:ext cx="0" cy="48413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36" name="Group 235">
            <a:extLst>
              <a:ext uri="{FF2B5EF4-FFF2-40B4-BE49-F238E27FC236}">
                <a16:creationId xmlns:a16="http://schemas.microsoft.com/office/drawing/2014/main" id="{AC6E3106-89F3-46BC-8656-AAEFBC7739E6}"/>
              </a:ext>
            </a:extLst>
          </p:cNvPr>
          <p:cNvGrpSpPr/>
          <p:nvPr/>
        </p:nvGrpSpPr>
        <p:grpSpPr>
          <a:xfrm>
            <a:off x="9170156" y="2053324"/>
            <a:ext cx="91440" cy="3657600"/>
            <a:chOff x="8293100" y="2546350"/>
            <a:chExt cx="127000" cy="3429000"/>
          </a:xfrm>
          <a:solidFill>
            <a:schemeClr val="tx1"/>
          </a:solidFill>
        </p:grpSpPr>
        <p:sp>
          <p:nvSpPr>
            <p:cNvPr id="237" name="Rectangle 236">
              <a:extLst>
                <a:ext uri="{FF2B5EF4-FFF2-40B4-BE49-F238E27FC236}">
                  <a16:creationId xmlns:a16="http://schemas.microsoft.com/office/drawing/2014/main" id="{60848AA1-ACA0-422A-9E1F-98AC5F922404}"/>
                </a:ext>
              </a:extLst>
            </p:cNvPr>
            <p:cNvSpPr/>
            <p:nvPr/>
          </p:nvSpPr>
          <p:spPr>
            <a:xfrm>
              <a:off x="8293100" y="2546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B0A56289-8547-4BE4-89DA-D552E9FDCFD6}"/>
                </a:ext>
              </a:extLst>
            </p:cNvPr>
            <p:cNvSpPr/>
            <p:nvPr/>
          </p:nvSpPr>
          <p:spPr>
            <a:xfrm>
              <a:off x="8293100" y="2673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80F3D2D2-F88A-4FAF-95E0-B2BBA1C3C8DF}"/>
                </a:ext>
              </a:extLst>
            </p:cNvPr>
            <p:cNvSpPr/>
            <p:nvPr/>
          </p:nvSpPr>
          <p:spPr>
            <a:xfrm>
              <a:off x="8293100" y="2800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7941B1C7-A3FD-46F9-A123-FC083BCD957F}"/>
                </a:ext>
              </a:extLst>
            </p:cNvPr>
            <p:cNvSpPr/>
            <p:nvPr/>
          </p:nvSpPr>
          <p:spPr>
            <a:xfrm>
              <a:off x="8293100" y="2927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00B28960-CC1A-4172-9FD3-B0E74B23B2B1}"/>
                </a:ext>
              </a:extLst>
            </p:cNvPr>
            <p:cNvSpPr/>
            <p:nvPr/>
          </p:nvSpPr>
          <p:spPr>
            <a:xfrm>
              <a:off x="8293100" y="305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A5204C3D-4EE3-4EEA-AC91-8B14183E3B75}"/>
                </a:ext>
              </a:extLst>
            </p:cNvPr>
            <p:cNvSpPr/>
            <p:nvPr/>
          </p:nvSpPr>
          <p:spPr>
            <a:xfrm>
              <a:off x="8293100" y="318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3" name="Group 242">
              <a:extLst>
                <a:ext uri="{FF2B5EF4-FFF2-40B4-BE49-F238E27FC236}">
                  <a16:creationId xmlns:a16="http://schemas.microsoft.com/office/drawing/2014/main" id="{A00E05C1-A346-45F9-86CA-A6EB38CC0949}"/>
                </a:ext>
              </a:extLst>
            </p:cNvPr>
            <p:cNvGrpSpPr/>
            <p:nvPr/>
          </p:nvGrpSpPr>
          <p:grpSpPr>
            <a:xfrm>
              <a:off x="8293100" y="3308350"/>
              <a:ext cx="127000" cy="762000"/>
              <a:chOff x="8445500" y="2698750"/>
              <a:chExt cx="127000" cy="762000"/>
            </a:xfrm>
            <a:grpFill/>
          </p:grpSpPr>
          <p:sp>
            <p:nvSpPr>
              <p:cNvPr id="258" name="Rectangle 257">
                <a:extLst>
                  <a:ext uri="{FF2B5EF4-FFF2-40B4-BE49-F238E27FC236}">
                    <a16:creationId xmlns:a16="http://schemas.microsoft.com/office/drawing/2014/main" id="{57387D77-89E4-4270-95F9-661C8E5E109D}"/>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a:extLst>
                  <a:ext uri="{FF2B5EF4-FFF2-40B4-BE49-F238E27FC236}">
                    <a16:creationId xmlns:a16="http://schemas.microsoft.com/office/drawing/2014/main" id="{275B9F6A-5C73-4C2C-B1B5-C1A7BE5300DC}"/>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a:extLst>
                  <a:ext uri="{FF2B5EF4-FFF2-40B4-BE49-F238E27FC236}">
                    <a16:creationId xmlns:a16="http://schemas.microsoft.com/office/drawing/2014/main" id="{F26AFA66-FCED-4BB3-86D7-AA5A51EFB625}"/>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2CE4BE68-45E3-41B5-8772-C0E5389FDFE2}"/>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28A32ED2-9E57-4A46-8EDA-3092E297AFD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a:extLst>
                  <a:ext uri="{FF2B5EF4-FFF2-40B4-BE49-F238E27FC236}">
                    <a16:creationId xmlns:a16="http://schemas.microsoft.com/office/drawing/2014/main" id="{67BED0AB-ED76-440B-AF23-2644E143AE09}"/>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a:extLst>
                <a:ext uri="{FF2B5EF4-FFF2-40B4-BE49-F238E27FC236}">
                  <a16:creationId xmlns:a16="http://schemas.microsoft.com/office/drawing/2014/main" id="{869DF95A-877C-42E3-9AA9-0B31C364C224}"/>
                </a:ext>
              </a:extLst>
            </p:cNvPr>
            <p:cNvGrpSpPr/>
            <p:nvPr/>
          </p:nvGrpSpPr>
          <p:grpSpPr>
            <a:xfrm>
              <a:off x="8293100" y="4451350"/>
              <a:ext cx="127000" cy="1143000"/>
              <a:chOff x="8445500" y="3079750"/>
              <a:chExt cx="127000" cy="1143000"/>
            </a:xfrm>
            <a:grpFill/>
          </p:grpSpPr>
          <p:sp>
            <p:nvSpPr>
              <p:cNvPr id="248" name="Rectangle 247">
                <a:extLst>
                  <a:ext uri="{FF2B5EF4-FFF2-40B4-BE49-F238E27FC236}">
                    <a16:creationId xmlns:a16="http://schemas.microsoft.com/office/drawing/2014/main" id="{B64FCC41-25A5-4129-9718-184944085ED4}"/>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247953B6-DFC5-4DD8-8CFD-136C1ACE4164}"/>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a:extLst>
                  <a:ext uri="{FF2B5EF4-FFF2-40B4-BE49-F238E27FC236}">
                    <a16:creationId xmlns:a16="http://schemas.microsoft.com/office/drawing/2014/main" id="{01B342F0-114B-44F6-9BB3-72CF23C8A19D}"/>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1" name="Group 250">
                <a:extLst>
                  <a:ext uri="{FF2B5EF4-FFF2-40B4-BE49-F238E27FC236}">
                    <a16:creationId xmlns:a16="http://schemas.microsoft.com/office/drawing/2014/main" id="{99D9DDC3-7440-43BF-BC16-0C07D504BE3E}"/>
                  </a:ext>
                </a:extLst>
              </p:cNvPr>
              <p:cNvGrpSpPr/>
              <p:nvPr/>
            </p:nvGrpSpPr>
            <p:grpSpPr>
              <a:xfrm>
                <a:off x="8445500" y="3460750"/>
                <a:ext cx="127000" cy="762000"/>
                <a:chOff x="8445500" y="2698750"/>
                <a:chExt cx="127000" cy="762000"/>
              </a:xfrm>
              <a:grpFill/>
            </p:grpSpPr>
            <p:sp>
              <p:nvSpPr>
                <p:cNvPr id="252" name="Rectangle 251">
                  <a:extLst>
                    <a:ext uri="{FF2B5EF4-FFF2-40B4-BE49-F238E27FC236}">
                      <a16:creationId xmlns:a16="http://schemas.microsoft.com/office/drawing/2014/main" id="{31BF269B-7815-4052-9B00-84E1A715D735}"/>
                    </a:ext>
                  </a:extLst>
                </p:cNvPr>
                <p:cNvSpPr/>
                <p:nvPr/>
              </p:nvSpPr>
              <p:spPr>
                <a:xfrm>
                  <a:off x="8445500" y="2698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9CE6CAB2-A765-4067-9B11-4A3CDC8E33DB}"/>
                    </a:ext>
                  </a:extLst>
                </p:cNvPr>
                <p:cNvSpPr/>
                <p:nvPr/>
              </p:nvSpPr>
              <p:spPr>
                <a:xfrm>
                  <a:off x="8445500" y="2825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12BB3D2E-B172-4984-9A3E-5FB7CAD4C34B}"/>
                    </a:ext>
                  </a:extLst>
                </p:cNvPr>
                <p:cNvSpPr/>
                <p:nvPr/>
              </p:nvSpPr>
              <p:spPr>
                <a:xfrm>
                  <a:off x="8445500" y="2952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F336B23A-9876-4C3B-98BF-C4679F3FD9BD}"/>
                    </a:ext>
                  </a:extLst>
                </p:cNvPr>
                <p:cNvSpPr/>
                <p:nvPr/>
              </p:nvSpPr>
              <p:spPr>
                <a:xfrm>
                  <a:off x="8445500" y="3079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226F884F-8E22-4704-B6C8-F7E9FA1EE8A5}"/>
                    </a:ext>
                  </a:extLst>
                </p:cNvPr>
                <p:cNvSpPr/>
                <p:nvPr/>
              </p:nvSpPr>
              <p:spPr>
                <a:xfrm>
                  <a:off x="8445500" y="3206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a:extLst>
                    <a:ext uri="{FF2B5EF4-FFF2-40B4-BE49-F238E27FC236}">
                      <a16:creationId xmlns:a16="http://schemas.microsoft.com/office/drawing/2014/main" id="{A9B9F154-AEDE-440B-84DA-78FC239C2A48}"/>
                    </a:ext>
                  </a:extLst>
                </p:cNvPr>
                <p:cNvSpPr/>
                <p:nvPr/>
              </p:nvSpPr>
              <p:spPr>
                <a:xfrm>
                  <a:off x="8445500" y="33337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45" name="Rectangle 244">
              <a:extLst>
                <a:ext uri="{FF2B5EF4-FFF2-40B4-BE49-F238E27FC236}">
                  <a16:creationId xmlns:a16="http://schemas.microsoft.com/office/drawing/2014/main" id="{59078E81-3484-40BA-A94C-B522D6C35960}"/>
                </a:ext>
              </a:extLst>
            </p:cNvPr>
            <p:cNvSpPr/>
            <p:nvPr/>
          </p:nvSpPr>
          <p:spPr>
            <a:xfrm>
              <a:off x="8293100" y="5594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FBF6BE27-98EE-4171-991A-5A5CD2367DCD}"/>
                </a:ext>
              </a:extLst>
            </p:cNvPr>
            <p:cNvSpPr/>
            <p:nvPr/>
          </p:nvSpPr>
          <p:spPr>
            <a:xfrm>
              <a:off x="8293100" y="5721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69B5B5C4-D154-42A6-9F59-1131F7AD28B6}"/>
                </a:ext>
              </a:extLst>
            </p:cNvPr>
            <p:cNvSpPr/>
            <p:nvPr/>
          </p:nvSpPr>
          <p:spPr>
            <a:xfrm>
              <a:off x="8293100" y="5848350"/>
              <a:ext cx="127000" cy="127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4" name="Straight Connector 263">
            <a:extLst>
              <a:ext uri="{FF2B5EF4-FFF2-40B4-BE49-F238E27FC236}">
                <a16:creationId xmlns:a16="http://schemas.microsoft.com/office/drawing/2014/main" id="{2A7E8680-1961-4D25-A9B2-EEE9EE79B977}"/>
              </a:ext>
            </a:extLst>
          </p:cNvPr>
          <p:cNvCxnSpPr>
            <a:cxnSpLocks/>
          </p:cNvCxnSpPr>
          <p:nvPr/>
        </p:nvCxnSpPr>
        <p:spPr>
          <a:xfrm>
            <a:off x="8798902" y="2050639"/>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9EA09E63-0DFD-4437-8326-9137B25A4FF5}"/>
              </a:ext>
            </a:extLst>
          </p:cNvPr>
          <p:cNvCxnSpPr>
            <a:cxnSpLocks/>
          </p:cNvCxnSpPr>
          <p:nvPr/>
        </p:nvCxnSpPr>
        <p:spPr>
          <a:xfrm>
            <a:off x="8989402" y="2050639"/>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C6340851-782A-461D-AD7D-C58A6E4CD034}"/>
              </a:ext>
            </a:extLst>
          </p:cNvPr>
          <p:cNvCxnSpPr>
            <a:cxnSpLocks/>
          </p:cNvCxnSpPr>
          <p:nvPr/>
        </p:nvCxnSpPr>
        <p:spPr>
          <a:xfrm>
            <a:off x="8608402" y="2050639"/>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FE894658-E18C-4857-BE05-5581C2B5FEC7}"/>
              </a:ext>
            </a:extLst>
          </p:cNvPr>
          <p:cNvCxnSpPr>
            <a:cxnSpLocks/>
          </p:cNvCxnSpPr>
          <p:nvPr/>
        </p:nvCxnSpPr>
        <p:spPr>
          <a:xfrm>
            <a:off x="8417902" y="2050639"/>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D317F72-333C-4784-ACE2-9E993119763F}"/>
              </a:ext>
            </a:extLst>
          </p:cNvPr>
          <p:cNvCxnSpPr>
            <a:cxnSpLocks/>
          </p:cNvCxnSpPr>
          <p:nvPr/>
        </p:nvCxnSpPr>
        <p:spPr>
          <a:xfrm>
            <a:off x="8227402" y="2050639"/>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37D11BB7-BEFE-4BAB-9703-819D2324B612}"/>
              </a:ext>
            </a:extLst>
          </p:cNvPr>
          <p:cNvCxnSpPr>
            <a:cxnSpLocks/>
          </p:cNvCxnSpPr>
          <p:nvPr/>
        </p:nvCxnSpPr>
        <p:spPr>
          <a:xfrm>
            <a:off x="8036902" y="2050639"/>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C2B3433-4F66-4CB3-8CB8-E7DEDBED18F7}"/>
              </a:ext>
            </a:extLst>
          </p:cNvPr>
          <p:cNvCxnSpPr>
            <a:cxnSpLocks/>
          </p:cNvCxnSpPr>
          <p:nvPr/>
        </p:nvCxnSpPr>
        <p:spPr>
          <a:xfrm>
            <a:off x="7846402" y="2050639"/>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3484058-45D0-4C00-B045-CA582DF2F49E}"/>
              </a:ext>
            </a:extLst>
          </p:cNvPr>
          <p:cNvCxnSpPr>
            <a:cxnSpLocks/>
          </p:cNvCxnSpPr>
          <p:nvPr/>
        </p:nvCxnSpPr>
        <p:spPr>
          <a:xfrm>
            <a:off x="7655902" y="2050639"/>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C7C3713-B318-46DB-858B-A7A7D2534F9A}"/>
              </a:ext>
            </a:extLst>
          </p:cNvPr>
          <p:cNvCxnSpPr>
            <a:cxnSpLocks/>
          </p:cNvCxnSpPr>
          <p:nvPr/>
        </p:nvCxnSpPr>
        <p:spPr>
          <a:xfrm>
            <a:off x="7465402" y="2050639"/>
            <a:ext cx="0" cy="36576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06BA7C38-1ED6-483D-B5BD-3B6AFF77BA80}"/>
              </a:ext>
            </a:extLst>
          </p:cNvPr>
          <p:cNvCxnSpPr/>
          <p:nvPr/>
        </p:nvCxnSpPr>
        <p:spPr>
          <a:xfrm>
            <a:off x="7465402" y="3879439"/>
            <a:ext cx="1750474"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84C2D31E-760C-417B-9FC0-3BB965E66353}"/>
              </a:ext>
            </a:extLst>
          </p:cNvPr>
          <p:cNvCxnSpPr/>
          <p:nvPr/>
        </p:nvCxnSpPr>
        <p:spPr>
          <a:xfrm>
            <a:off x="9207861" y="3879349"/>
            <a:ext cx="1750474"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B8251DDC-3D62-475F-8FB5-EB145C39A7C6}"/>
              </a:ext>
            </a:extLst>
          </p:cNvPr>
          <p:cNvCxnSpPr>
            <a:cxnSpLocks/>
          </p:cNvCxnSpPr>
          <p:nvPr/>
        </p:nvCxnSpPr>
        <p:spPr>
          <a:xfrm rot="-1800000">
            <a:off x="9088899" y="3436930"/>
            <a:ext cx="1750474"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9457AFC1-4AE9-483C-B23D-29E0A30F93A5}"/>
              </a:ext>
            </a:extLst>
          </p:cNvPr>
          <p:cNvCxnSpPr>
            <a:cxnSpLocks/>
          </p:cNvCxnSpPr>
          <p:nvPr/>
        </p:nvCxnSpPr>
        <p:spPr>
          <a:xfrm rot="-3600000">
            <a:off x="8764018" y="3122170"/>
            <a:ext cx="1750474"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277" name="Group 276">
            <a:extLst>
              <a:ext uri="{FF2B5EF4-FFF2-40B4-BE49-F238E27FC236}">
                <a16:creationId xmlns:a16="http://schemas.microsoft.com/office/drawing/2014/main" id="{B3B78913-8585-4DA4-BEA2-861848D84A77}"/>
              </a:ext>
            </a:extLst>
          </p:cNvPr>
          <p:cNvGrpSpPr/>
          <p:nvPr/>
        </p:nvGrpSpPr>
        <p:grpSpPr>
          <a:xfrm flipV="1">
            <a:off x="9084196" y="3758599"/>
            <a:ext cx="1750474" cy="1750474"/>
            <a:chOff x="9054301" y="2332942"/>
            <a:chExt cx="1750474" cy="1750474"/>
          </a:xfrm>
        </p:grpSpPr>
        <p:cxnSp>
          <p:nvCxnSpPr>
            <p:cNvPr id="278" name="Straight Arrow Connector 277">
              <a:extLst>
                <a:ext uri="{FF2B5EF4-FFF2-40B4-BE49-F238E27FC236}">
                  <a16:creationId xmlns:a16="http://schemas.microsoft.com/office/drawing/2014/main" id="{5775565C-A4F1-4476-828C-55E67F8AFB47}"/>
                </a:ext>
              </a:extLst>
            </p:cNvPr>
            <p:cNvCxnSpPr>
              <a:cxnSpLocks/>
            </p:cNvCxnSpPr>
            <p:nvPr/>
          </p:nvCxnSpPr>
          <p:spPr>
            <a:xfrm rot="-1800000">
              <a:off x="9054301" y="3522939"/>
              <a:ext cx="1750474"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444505EC-DB36-4E5E-9390-B552D4B99495}"/>
                </a:ext>
              </a:extLst>
            </p:cNvPr>
            <p:cNvCxnSpPr>
              <a:cxnSpLocks/>
            </p:cNvCxnSpPr>
            <p:nvPr/>
          </p:nvCxnSpPr>
          <p:spPr>
            <a:xfrm rot="-3600000">
              <a:off x="8729420" y="3208179"/>
              <a:ext cx="1750474"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0234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Diffraction </a:t>
            </a:r>
            <a:r>
              <a:rPr lang="en-US" dirty="0" smtClean="0"/>
              <a:t>Limit</a:t>
            </a:r>
            <a:endParaRPr lang="en-US" dirty="0"/>
          </a:p>
        </p:txBody>
      </p:sp>
      <p:sp>
        <p:nvSpPr>
          <p:cNvPr id="667" name="Shape 667"/>
          <p:cNvSpPr>
            <a:spLocks noGrp="1"/>
          </p:cNvSpPr>
          <p:nvPr>
            <p:ph type="title" idx="4294967295"/>
          </p:nvPr>
        </p:nvSpPr>
        <p:spPr>
          <a:xfrm>
            <a:off x="0" y="0"/>
            <a:ext cx="12192000" cy="1325563"/>
          </a:xfrm>
          <a:prstGeom prst="rect">
            <a:avLst/>
          </a:prstGeom>
        </p:spPr>
        <p:txBody>
          <a:bodyPr/>
          <a:lstStyle/>
          <a:p>
            <a:pPr algn="ctr"/>
            <a:r>
              <a:rPr lang="en-US" dirty="0"/>
              <a:t>Diffraction limit</a:t>
            </a:r>
            <a:endParaRPr dirty="0"/>
          </a:p>
        </p:txBody>
      </p:sp>
      <p:pic>
        <p:nvPicPr>
          <p:cNvPr id="8194" name="Picture 2" descr="Low diffr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2849880"/>
            <a:ext cx="3676650" cy="1470660"/>
          </a:xfrm>
          <a:prstGeom prst="rect">
            <a:avLst/>
          </a:prstGeom>
          <a:solidFill>
            <a:schemeClr val="tx1"/>
          </a:solidFill>
        </p:spPr>
      </p:pic>
      <p:pic>
        <p:nvPicPr>
          <p:cNvPr id="8196" name="Picture 4" descr="High diffra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815" y="2849880"/>
            <a:ext cx="3676650" cy="1470660"/>
          </a:xfrm>
          <a:prstGeom prst="rect">
            <a:avLst/>
          </a:prstGeom>
          <a:solidFill>
            <a:schemeClr val="tx1"/>
          </a:solidFill>
        </p:spPr>
      </p:pic>
      <p:sp>
        <p:nvSpPr>
          <p:cNvPr id="16" name="Put a photosensor in front of object">
            <a:extLst>
              <a:ext uri="{FF2B5EF4-FFF2-40B4-BE49-F238E27FC236}">
                <a16:creationId xmlns:a16="http://schemas.microsoft.com/office/drawing/2014/main" id="{394E1871-055E-4059-9FA8-55B6A6F6821B}"/>
              </a:ext>
            </a:extLst>
          </p:cNvPr>
          <p:cNvSpPr txBox="1"/>
          <p:nvPr/>
        </p:nvSpPr>
        <p:spPr>
          <a:xfrm>
            <a:off x="1298575" y="4466129"/>
            <a:ext cx="3676650"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Large aperture</a:t>
            </a:r>
            <a:endParaRPr sz="2400" dirty="0">
              <a:latin typeface="+mj-lt"/>
            </a:endParaRPr>
          </a:p>
        </p:txBody>
      </p:sp>
      <p:sp>
        <p:nvSpPr>
          <p:cNvPr id="17" name="Put a photosensor in front of object">
            <a:extLst>
              <a:ext uri="{FF2B5EF4-FFF2-40B4-BE49-F238E27FC236}">
                <a16:creationId xmlns:a16="http://schemas.microsoft.com/office/drawing/2014/main" id="{394E1871-055E-4059-9FA8-55B6A6F6821B}"/>
              </a:ext>
            </a:extLst>
          </p:cNvPr>
          <p:cNvSpPr txBox="1"/>
          <p:nvPr/>
        </p:nvSpPr>
        <p:spPr>
          <a:xfrm>
            <a:off x="7028815" y="4466129"/>
            <a:ext cx="3676650"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Small aperture</a:t>
            </a:r>
            <a:endParaRPr sz="2400" dirty="0">
              <a:latin typeface="+mj-lt"/>
            </a:endParaRPr>
          </a:p>
        </p:txBody>
      </p:sp>
    </p:spTree>
    <p:extLst>
      <p:ext uri="{BB962C8B-B14F-4D97-AF65-F5344CB8AC3E}">
        <p14:creationId xmlns:p14="http://schemas.microsoft.com/office/powerpoint/2010/main" val="148748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the Diffraction Pattern</a:t>
            </a:r>
            <a:endParaRPr lang="en-US" dirty="0"/>
          </a:p>
        </p:txBody>
      </p:sp>
      <p:pic>
        <p:nvPicPr>
          <p:cNvPr id="3" name="Picture 6" descr="https://cdn.cambridgeincolour.com/images/tutorials/diffraction_intro-hig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75" y="3040380"/>
            <a:ext cx="3676650" cy="1470660"/>
          </a:xfrm>
          <a:prstGeom prst="rect">
            <a:avLst/>
          </a:prstGeom>
          <a:solidFill>
            <a:schemeClr val="tx1"/>
          </a:solidFill>
        </p:spPr>
      </p:pic>
      <p:pic>
        <p:nvPicPr>
          <p:cNvPr id="4" name="Picture 8" descr="https://cdn.cambridgeincolour.com/images/tutorials/diffraction_intro-patter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625" y="3033607"/>
            <a:ext cx="221615" cy="1477433"/>
          </a:xfrm>
          <a:prstGeom prst="rect">
            <a:avLst/>
          </a:prstGeom>
          <a:noFill/>
          <a:extLst>
            <a:ext uri="{909E8E84-426E-40DD-AFC4-6F175D3DCCD1}">
              <a14:hiddenFill xmlns:a14="http://schemas.microsoft.com/office/drawing/2010/main">
                <a:solidFill>
                  <a:srgbClr val="FFFFFF"/>
                </a:solidFill>
              </a14:hiddenFill>
            </a:ext>
          </a:extLst>
        </p:spPr>
      </p:pic>
      <p:sp>
        <p:nvSpPr>
          <p:cNvPr id="5" name="Put a photosensor in front of object">
            <a:extLst>
              <a:ext uri="{FF2B5EF4-FFF2-40B4-BE49-F238E27FC236}">
                <a16:creationId xmlns:a16="http://schemas.microsoft.com/office/drawing/2014/main" id="{394E1871-055E-4059-9FA8-55B6A6F6821B}"/>
              </a:ext>
            </a:extLst>
          </p:cNvPr>
          <p:cNvSpPr txBox="1"/>
          <p:nvPr/>
        </p:nvSpPr>
        <p:spPr>
          <a:xfrm>
            <a:off x="688974" y="4633276"/>
            <a:ext cx="3898265"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Diffraction pattern</a:t>
            </a:r>
            <a:endParaRPr sz="2400" dirty="0">
              <a:latin typeface="+mj-lt"/>
            </a:endParaRPr>
          </a:p>
        </p:txBody>
      </p:sp>
      <p:pic>
        <p:nvPicPr>
          <p:cNvPr id="9218" name="Picture 2" descr="3D view of airy 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3890" y="2825115"/>
            <a:ext cx="263842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irk disk with ring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6270" y="282511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Put a photosensor in front of object">
            <a:extLst>
              <a:ext uri="{FF2B5EF4-FFF2-40B4-BE49-F238E27FC236}">
                <a16:creationId xmlns:a16="http://schemas.microsoft.com/office/drawing/2014/main" id="{394E1871-055E-4059-9FA8-55B6A6F6821B}"/>
              </a:ext>
            </a:extLst>
          </p:cNvPr>
          <p:cNvSpPr txBox="1"/>
          <p:nvPr/>
        </p:nvSpPr>
        <p:spPr>
          <a:xfrm>
            <a:off x="4719637" y="4810935"/>
            <a:ext cx="3898265"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Airy disk</a:t>
            </a:r>
            <a:endParaRPr sz="2400" dirty="0">
              <a:latin typeface="+mj-lt"/>
            </a:endParaRPr>
          </a:p>
        </p:txBody>
      </p:sp>
      <p:sp>
        <p:nvSpPr>
          <p:cNvPr id="9" name="Put a photosensor in front of object">
            <a:extLst>
              <a:ext uri="{FF2B5EF4-FFF2-40B4-BE49-F238E27FC236}">
                <a16:creationId xmlns:a16="http://schemas.microsoft.com/office/drawing/2014/main" id="{394E1871-055E-4059-9FA8-55B6A6F6821B}"/>
              </a:ext>
            </a:extLst>
          </p:cNvPr>
          <p:cNvSpPr txBox="1"/>
          <p:nvPr/>
        </p:nvSpPr>
        <p:spPr>
          <a:xfrm>
            <a:off x="7621270" y="4810935"/>
            <a:ext cx="3898265"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Airy disk in 3D</a:t>
            </a:r>
            <a:endParaRPr sz="2400" dirty="0">
              <a:latin typeface="+mj-lt"/>
            </a:endParaRPr>
          </a:p>
        </p:txBody>
      </p:sp>
    </p:spTree>
    <p:extLst>
      <p:ext uri="{BB962C8B-B14F-4D97-AF65-F5344CB8AC3E}">
        <p14:creationId xmlns:p14="http://schemas.microsoft.com/office/powerpoint/2010/main" val="2842337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Effect of the Diffraction </a:t>
            </a:r>
            <a:r>
              <a:rPr lang="en-US" dirty="0" smtClean="0"/>
              <a:t>Pattern</a:t>
            </a:r>
            <a:endParaRPr lang="en-US" dirty="0"/>
          </a:p>
        </p:txBody>
      </p:sp>
      <p:pic>
        <p:nvPicPr>
          <p:cNvPr id="3" name="Picture 6" descr="Airy disks resolv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0518" y="2155478"/>
            <a:ext cx="2971279" cy="1393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Airy disks not resolv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927" y="4463621"/>
            <a:ext cx="2712394" cy="1350962"/>
          </a:xfrm>
          <a:prstGeom prst="rect">
            <a:avLst/>
          </a:prstGeom>
          <a:noFill/>
          <a:extLst>
            <a:ext uri="{909E8E84-426E-40DD-AFC4-6F175D3DCCD1}">
              <a14:hiddenFill xmlns:a14="http://schemas.microsoft.com/office/drawing/2010/main">
                <a:solidFill>
                  <a:srgbClr val="FFFFFF"/>
                </a:solidFill>
              </a14:hiddenFill>
            </a:ext>
          </a:extLst>
        </p:spPr>
      </p:pic>
      <p:sp>
        <p:nvSpPr>
          <p:cNvPr id="5" name="Put a photosensor in front of object">
            <a:extLst>
              <a:ext uri="{FF2B5EF4-FFF2-40B4-BE49-F238E27FC236}">
                <a16:creationId xmlns:a16="http://schemas.microsoft.com/office/drawing/2014/main" id="{394E1871-055E-4059-9FA8-55B6A6F6821B}"/>
              </a:ext>
            </a:extLst>
          </p:cNvPr>
          <p:cNvSpPr txBox="1"/>
          <p:nvPr/>
        </p:nvSpPr>
        <p:spPr>
          <a:xfrm>
            <a:off x="7886700" y="3661240"/>
            <a:ext cx="3055098"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Barley resolved</a:t>
            </a:r>
            <a:endParaRPr sz="2400" dirty="0">
              <a:latin typeface="+mj-lt"/>
            </a:endParaRPr>
          </a:p>
        </p:txBody>
      </p:sp>
      <p:sp>
        <p:nvSpPr>
          <p:cNvPr id="6" name="Put a photosensor in front of object">
            <a:extLst>
              <a:ext uri="{FF2B5EF4-FFF2-40B4-BE49-F238E27FC236}">
                <a16:creationId xmlns:a16="http://schemas.microsoft.com/office/drawing/2014/main" id="{394E1871-055E-4059-9FA8-55B6A6F6821B}"/>
              </a:ext>
            </a:extLst>
          </p:cNvPr>
          <p:cNvSpPr txBox="1"/>
          <p:nvPr/>
        </p:nvSpPr>
        <p:spPr>
          <a:xfrm>
            <a:off x="7885575" y="5894665"/>
            <a:ext cx="3055098"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a:r>
              <a:rPr lang="en-US" sz="2400" dirty="0" smtClean="0">
                <a:latin typeface="+mj-lt"/>
              </a:rPr>
              <a:t>No longer resolved</a:t>
            </a:r>
            <a:endParaRPr sz="2400" dirty="0">
              <a:latin typeface="+mj-lt"/>
            </a:endParaRPr>
          </a:p>
        </p:txBody>
      </p:sp>
      <p:pic>
        <p:nvPicPr>
          <p:cNvPr id="7" name="Picture 6"/>
          <p:cNvPicPr>
            <a:picLocks noChangeAspect="1"/>
          </p:cNvPicPr>
          <p:nvPr/>
        </p:nvPicPr>
        <p:blipFill>
          <a:blip r:embed="rId4"/>
          <a:stretch>
            <a:fillRect/>
          </a:stretch>
        </p:blipFill>
        <p:spPr>
          <a:xfrm>
            <a:off x="508634" y="1289544"/>
            <a:ext cx="5648925" cy="2322336"/>
          </a:xfrm>
          <a:prstGeom prst="rect">
            <a:avLst/>
          </a:prstGeom>
        </p:spPr>
      </p:pic>
      <p:pic>
        <p:nvPicPr>
          <p:cNvPr id="8" name="Picture 7"/>
          <p:cNvPicPr>
            <a:picLocks noChangeAspect="1"/>
          </p:cNvPicPr>
          <p:nvPr/>
        </p:nvPicPr>
        <p:blipFill>
          <a:blip r:embed="rId5"/>
          <a:stretch>
            <a:fillRect/>
          </a:stretch>
        </p:blipFill>
        <p:spPr>
          <a:xfrm>
            <a:off x="508634" y="4033305"/>
            <a:ext cx="5648925" cy="2302828"/>
          </a:xfrm>
          <a:prstGeom prst="rect">
            <a:avLst/>
          </a:prstGeom>
        </p:spPr>
      </p:pic>
    </p:spTree>
    <p:extLst>
      <p:ext uri="{BB962C8B-B14F-4D97-AF65-F5344CB8AC3E}">
        <p14:creationId xmlns:p14="http://schemas.microsoft.com/office/powerpoint/2010/main" val="380856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Color Filter Arrays</a:t>
            </a:r>
            <a:endParaRPr lang="en-US" dirty="0"/>
          </a:p>
        </p:txBody>
      </p:sp>
      <p:pic>
        <p:nvPicPr>
          <p:cNvPr id="3" name="Picture 2" descr="BayerPatternFiltration"/>
          <p:cNvPicPr>
            <a:picLocks noChangeAspect="1" noChangeArrowheads="1"/>
          </p:cNvPicPr>
          <p:nvPr/>
        </p:nvPicPr>
        <p:blipFill>
          <a:blip r:embed="rId2" cstate="print"/>
          <a:srcRect/>
          <a:stretch>
            <a:fillRect/>
          </a:stretch>
        </p:blipFill>
        <p:spPr bwMode="auto">
          <a:xfrm>
            <a:off x="1059180" y="1685925"/>
            <a:ext cx="4419600" cy="4410075"/>
          </a:xfrm>
          <a:prstGeom prst="rect">
            <a:avLst/>
          </a:prstGeom>
          <a:noFill/>
          <a:ln w="9525">
            <a:noFill/>
            <a:miter lim="800000"/>
            <a:headEnd/>
            <a:tailEnd/>
          </a:ln>
        </p:spPr>
      </p:pic>
      <p:pic>
        <p:nvPicPr>
          <p:cNvPr id="4" name="Picture 3" descr="ccd_interpolation"/>
          <p:cNvPicPr>
            <a:picLocks noChangeAspect="1" noChangeArrowheads="1"/>
          </p:cNvPicPr>
          <p:nvPr/>
        </p:nvPicPr>
        <p:blipFill>
          <a:blip r:embed="rId3" cstate="print"/>
          <a:srcRect/>
          <a:stretch>
            <a:fillRect/>
          </a:stretch>
        </p:blipFill>
        <p:spPr bwMode="auto">
          <a:xfrm>
            <a:off x="9527540" y="1720850"/>
            <a:ext cx="1371600" cy="1336675"/>
          </a:xfrm>
          <a:prstGeom prst="rect">
            <a:avLst/>
          </a:prstGeom>
          <a:noFill/>
          <a:ln w="9525">
            <a:noFill/>
            <a:miter lim="800000"/>
            <a:headEnd/>
            <a:tailEnd/>
          </a:ln>
        </p:spPr>
      </p:pic>
      <p:sp>
        <p:nvSpPr>
          <p:cNvPr id="5" name="Rectangle 4"/>
          <p:cNvSpPr>
            <a:spLocks noChangeArrowheads="1"/>
          </p:cNvSpPr>
          <p:nvPr/>
        </p:nvSpPr>
        <p:spPr bwMode="auto">
          <a:xfrm>
            <a:off x="6403340" y="1685925"/>
            <a:ext cx="3711575" cy="1501950"/>
          </a:xfrm>
          <a:prstGeom prst="rect">
            <a:avLst/>
          </a:prstGeom>
          <a:noFill/>
          <a:ln w="9525">
            <a:noFill/>
            <a:miter lim="800000"/>
            <a:headEnd/>
            <a:tailEnd/>
          </a:ln>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nSpc>
                <a:spcPct val="90000"/>
              </a:lnSpc>
              <a:spcBef>
                <a:spcPct val="20000"/>
              </a:spcBef>
            </a:pPr>
            <a:r>
              <a:rPr lang="en-US" b="1" dirty="0" err="1" smtClean="0"/>
              <a:t>Demosaicing</a:t>
            </a:r>
            <a:r>
              <a:rPr lang="en-US" dirty="0" smtClean="0"/>
              <a:t>:</a:t>
            </a:r>
          </a:p>
          <a:p>
            <a:pPr>
              <a:lnSpc>
                <a:spcPct val="90000"/>
              </a:lnSpc>
              <a:spcBef>
                <a:spcPct val="20000"/>
              </a:spcBef>
            </a:pPr>
            <a:r>
              <a:rPr lang="en-US" dirty="0" smtClean="0"/>
              <a:t>Estimation of </a:t>
            </a:r>
            <a:r>
              <a:rPr lang="en-US" dirty="0"/>
              <a:t>missing components from neighboring </a:t>
            </a:r>
            <a:r>
              <a:rPr lang="en-US" dirty="0" smtClean="0"/>
              <a:t>values</a:t>
            </a:r>
            <a:endParaRPr lang="en-US" dirty="0"/>
          </a:p>
        </p:txBody>
      </p:sp>
      <p:sp>
        <p:nvSpPr>
          <p:cNvPr id="7" name="Rectangle 6"/>
          <p:cNvSpPr>
            <a:spLocks noChangeArrowheads="1"/>
          </p:cNvSpPr>
          <p:nvPr/>
        </p:nvSpPr>
        <p:spPr bwMode="auto">
          <a:xfrm>
            <a:off x="1905000" y="1219200"/>
            <a:ext cx="1574800" cy="457200"/>
          </a:xfrm>
          <a:prstGeom prst="rect">
            <a:avLst/>
          </a:prstGeom>
          <a:noFill/>
          <a:ln w="9525">
            <a:noFill/>
            <a:miter lim="800000"/>
            <a:headEnd/>
            <a:tailEnd/>
          </a:ln>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r>
              <a:rPr lang="en-US" dirty="0"/>
              <a:t>Bayer grid</a:t>
            </a:r>
          </a:p>
        </p:txBody>
      </p:sp>
      <p:pic>
        <p:nvPicPr>
          <p:cNvPr id="4100" name="Picture 4" descr="Image result for monochrome camera mach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140" y="3874369"/>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a:spLocks noChangeArrowheads="1"/>
          </p:cNvSpPr>
          <p:nvPr/>
        </p:nvSpPr>
        <p:spPr bwMode="auto">
          <a:xfrm>
            <a:off x="7355840" y="5909719"/>
            <a:ext cx="3711575" cy="646331"/>
          </a:xfrm>
          <a:prstGeom prst="rect">
            <a:avLst/>
          </a:prstGeom>
          <a:noFill/>
          <a:ln w="9525">
            <a:noFill/>
            <a:miter lim="800000"/>
            <a:headEnd/>
            <a:tailEnd/>
          </a:ln>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a:lstStyle>
          <a:p>
            <a:pPr algn="ctr">
              <a:lnSpc>
                <a:spcPct val="90000"/>
              </a:lnSpc>
              <a:spcBef>
                <a:spcPct val="20000"/>
              </a:spcBef>
            </a:pPr>
            <a:r>
              <a:rPr lang="en-US" sz="2000" b="1" dirty="0" smtClean="0"/>
              <a:t>Monochrome machine vision camera</a:t>
            </a:r>
            <a:endParaRPr lang="en-US" sz="2000" dirty="0"/>
          </a:p>
        </p:txBody>
      </p:sp>
    </p:spTree>
    <p:extLst>
      <p:ext uri="{BB962C8B-B14F-4D97-AF65-F5344CB8AC3E}">
        <p14:creationId xmlns:p14="http://schemas.microsoft.com/office/powerpoint/2010/main" val="3150264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File Structure</a:t>
            </a:r>
            <a:endParaRPr lang="en-US" dirty="0"/>
          </a:p>
        </p:txBody>
      </p:sp>
      <p:sp>
        <p:nvSpPr>
          <p:cNvPr id="3" name="Content Placeholder 2"/>
          <p:cNvSpPr txBox="1">
            <a:spLocks/>
          </p:cNvSpPr>
          <p:nvPr/>
        </p:nvSpPr>
        <p:spPr>
          <a:xfrm>
            <a:off x="1897200" y="990600"/>
            <a:ext cx="8229600" cy="2362200"/>
          </a:xfrm>
          <a:prstGeom prst="rect">
            <a:avLst/>
          </a:prstGeom>
        </p:spPr>
        <p:txBody>
          <a:bodyPr>
            <a:normAutofit fontScale="70000" lnSpcReduction="20000"/>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smtClean="0"/>
              <a:t>Images represented as a matrix</a:t>
            </a:r>
          </a:p>
          <a:p>
            <a:pPr>
              <a:defRPr/>
            </a:pPr>
            <a:r>
              <a:rPr lang="en-US" dirty="0" smtClean="0"/>
              <a:t>Suppose we have a </a:t>
            </a:r>
            <a:r>
              <a:rPr lang="en-US" dirty="0" err="1" smtClean="0"/>
              <a:t>NxM</a:t>
            </a:r>
            <a:r>
              <a:rPr lang="en-US" dirty="0" smtClean="0"/>
              <a:t> RGB image called “</a:t>
            </a:r>
            <a:r>
              <a:rPr lang="en-US" dirty="0" err="1" smtClean="0"/>
              <a:t>im</a:t>
            </a:r>
            <a:r>
              <a:rPr lang="en-US" dirty="0" smtClean="0"/>
              <a:t>”</a:t>
            </a:r>
          </a:p>
          <a:p>
            <a:pPr lvl="1">
              <a:defRPr/>
            </a:pPr>
            <a:r>
              <a:rPr lang="en-US" dirty="0" err="1" smtClean="0"/>
              <a:t>im</a:t>
            </a:r>
            <a:r>
              <a:rPr lang="en-US" dirty="0" smtClean="0"/>
              <a:t>(1,1,1) = top-left pixel value in R-channel</a:t>
            </a:r>
          </a:p>
          <a:p>
            <a:pPr lvl="1">
              <a:defRPr/>
            </a:pPr>
            <a:r>
              <a:rPr lang="en-US" dirty="0" err="1" smtClean="0"/>
              <a:t>im</a:t>
            </a:r>
            <a:r>
              <a:rPr lang="en-US" dirty="0" smtClean="0"/>
              <a:t>(y, x, b) = y pixels down, x pixels to right in the </a:t>
            </a:r>
            <a:r>
              <a:rPr lang="en-US" dirty="0" err="1" smtClean="0"/>
              <a:t>b</a:t>
            </a:r>
            <a:r>
              <a:rPr lang="en-US" baseline="30000" dirty="0" err="1" smtClean="0"/>
              <a:t>th</a:t>
            </a:r>
            <a:r>
              <a:rPr lang="en-US" dirty="0" smtClean="0"/>
              <a:t> channel</a:t>
            </a:r>
          </a:p>
          <a:p>
            <a:pPr lvl="1">
              <a:defRPr/>
            </a:pPr>
            <a:r>
              <a:rPr lang="en-US" dirty="0" err="1" smtClean="0"/>
              <a:t>im</a:t>
            </a:r>
            <a:r>
              <a:rPr lang="en-US" dirty="0" smtClean="0"/>
              <a:t>(N, M, 3) = bottom-right pixel in B-channel</a:t>
            </a:r>
          </a:p>
          <a:p>
            <a:pPr>
              <a:defRPr/>
            </a:pPr>
            <a:r>
              <a:rPr lang="en-US" dirty="0" err="1" smtClean="0"/>
              <a:t>imread</a:t>
            </a:r>
            <a:r>
              <a:rPr lang="en-US" dirty="0" smtClean="0"/>
              <a:t>(filename) returns a uint8 image (values 0 to 255)</a:t>
            </a:r>
          </a:p>
          <a:p>
            <a:pPr lvl="1">
              <a:defRPr/>
            </a:pPr>
            <a:r>
              <a:rPr lang="en-US" dirty="0" smtClean="0"/>
              <a:t>Convert to double format (values 0 to 1) with im2double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74274211"/>
              </p:ext>
            </p:extLst>
          </p:nvPr>
        </p:nvGraphicFramePr>
        <p:xfrm>
          <a:off x="4945200" y="4610100"/>
          <a:ext cx="4889500" cy="2095500"/>
        </p:xfrm>
        <a:graphic>
          <a:graphicData uri="http://schemas.openxmlformats.org/drawingml/2006/table">
            <a:tbl>
              <a:tblPr/>
              <a:tblGrid>
                <a:gridCol w="444500">
                  <a:extLst>
                    <a:ext uri="{9D8B030D-6E8A-4147-A177-3AD203B41FA5}">
                      <a16:colId xmlns:a16="http://schemas.microsoft.com/office/drawing/2014/main" val="20000"/>
                    </a:ext>
                  </a:extLst>
                </a:gridCol>
                <a:gridCol w="444500">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4500">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gridCol w="444500">
                  <a:extLst>
                    <a:ext uri="{9D8B030D-6E8A-4147-A177-3AD203B41FA5}">
                      <a16:colId xmlns:a16="http://schemas.microsoft.com/office/drawing/2014/main" val="20007"/>
                    </a:ext>
                  </a:extLst>
                </a:gridCol>
                <a:gridCol w="444500">
                  <a:extLst>
                    <a:ext uri="{9D8B030D-6E8A-4147-A177-3AD203B41FA5}">
                      <a16:colId xmlns:a16="http://schemas.microsoft.com/office/drawing/2014/main" val="20008"/>
                    </a:ext>
                  </a:extLst>
                </a:gridCol>
                <a:gridCol w="444500">
                  <a:extLst>
                    <a:ext uri="{9D8B030D-6E8A-4147-A177-3AD203B41FA5}">
                      <a16:colId xmlns:a16="http://schemas.microsoft.com/office/drawing/2014/main" val="20009"/>
                    </a:ext>
                  </a:extLst>
                </a:gridCol>
                <a:gridCol w="444500">
                  <a:extLst>
                    <a:ext uri="{9D8B030D-6E8A-4147-A177-3AD203B41FA5}">
                      <a16:colId xmlns:a16="http://schemas.microsoft.com/office/drawing/2014/main" val="20010"/>
                    </a:ext>
                  </a:extLst>
                </a:gridCol>
              </a:tblGrid>
              <a:tr h="190500">
                <a:tc>
                  <a:txBody>
                    <a:bodyPr/>
                    <a:lstStyle/>
                    <a:p>
                      <a:pPr algn="ctr" fontAlgn="b"/>
                      <a:r>
                        <a:rPr lang="en-US" sz="1100" b="0" i="0" u="none" strike="noStrike" dirty="0">
                          <a:solidFill>
                            <a:srgbClr val="000000"/>
                          </a:solidFill>
                          <a:latin typeface="Calibri"/>
                        </a:rPr>
                        <a:t>0.92</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90500">
                <a:tc>
                  <a:txBody>
                    <a:bodyPr/>
                    <a:lstStyle/>
                    <a:p>
                      <a:pPr algn="ctr" fontAlgn="b"/>
                      <a:r>
                        <a:rPr lang="en-US" sz="1100" b="0" i="0" u="none" strike="noStrike" dirty="0">
                          <a:solidFill>
                            <a:srgbClr val="000000"/>
                          </a:solidFill>
                          <a:latin typeface="Calibri"/>
                        </a:rPr>
                        <a:t>0.95</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0500">
                <a:tc>
                  <a:txBody>
                    <a:bodyPr/>
                    <a:lstStyle/>
                    <a:p>
                      <a:pPr algn="ctr" fontAlgn="b"/>
                      <a:r>
                        <a:rPr lang="en-US" sz="1100" b="0" i="0" u="none" strike="noStrike" dirty="0">
                          <a:solidFill>
                            <a:srgbClr val="000000"/>
                          </a:solidFill>
                          <a:latin typeface="Calibri"/>
                        </a:rPr>
                        <a:t>0.89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90500">
                <a:tc>
                  <a:txBody>
                    <a:bodyPr/>
                    <a:lstStyle/>
                    <a:p>
                      <a:pPr algn="ctr" fontAlgn="b"/>
                      <a:r>
                        <a:rPr lang="en-US" sz="1100" b="0" i="0" u="none" strike="noStrike">
                          <a:solidFill>
                            <a:srgbClr val="000000"/>
                          </a:solidFill>
                          <a:latin typeface="Calibri"/>
                        </a:rPr>
                        <a:t>0.71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90500">
                <a:tc>
                  <a:txBody>
                    <a:bodyPr/>
                    <a:lstStyle/>
                    <a:p>
                      <a:pPr algn="ctr" fontAlgn="b"/>
                      <a:r>
                        <a:rPr lang="en-US" sz="1100" b="0" i="0" u="none" strike="noStrike">
                          <a:solidFill>
                            <a:srgbClr val="000000"/>
                          </a:solidFill>
                          <a:latin typeface="Calibri"/>
                        </a:rPr>
                        <a:t>0.49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90500">
                <a:tc>
                  <a:txBody>
                    <a:bodyPr/>
                    <a:lstStyle/>
                    <a:p>
                      <a:pPr algn="ctr" fontAlgn="b"/>
                      <a:r>
                        <a:rPr lang="en-US" sz="1100" b="0" i="0" u="none" strike="noStrike">
                          <a:solidFill>
                            <a:srgbClr val="000000"/>
                          </a:solidFill>
                          <a:latin typeface="Calibri"/>
                        </a:rPr>
                        <a:t>0.86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90500">
                <a:tc>
                  <a:txBody>
                    <a:bodyPr/>
                    <a:lstStyle/>
                    <a:p>
                      <a:pPr algn="ctr" fontAlgn="b"/>
                      <a:r>
                        <a:rPr lang="en-US" sz="1100" b="0" i="0" u="none" strike="noStrike">
                          <a:solidFill>
                            <a:srgbClr val="000000"/>
                          </a:solidFill>
                          <a:latin typeface="Calibri"/>
                        </a:rPr>
                        <a:t>0.69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0500">
                <a:tc>
                  <a:txBody>
                    <a:bodyPr/>
                    <a:lstStyle/>
                    <a:p>
                      <a:pPr algn="ctr" fontAlgn="b"/>
                      <a:r>
                        <a:rPr lang="en-US" sz="1100" b="0" i="0" u="none" strike="noStrike">
                          <a:solidFill>
                            <a:srgbClr val="000000"/>
                          </a:solidFill>
                          <a:latin typeface="Calibri"/>
                        </a:rPr>
                        <a:t>0.79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90500">
                <a:tc>
                  <a:txBody>
                    <a:bodyPr/>
                    <a:lstStyle/>
                    <a:p>
                      <a:pPr algn="ctr" fontAlgn="b"/>
                      <a:r>
                        <a:rPr lang="en-US" sz="1100" b="0" i="0" u="none" strike="noStrike">
                          <a:solidFill>
                            <a:srgbClr val="000000"/>
                          </a:solidFill>
                          <a:latin typeface="Calibri"/>
                        </a:rPr>
                        <a:t>0.91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51885654"/>
              </p:ext>
            </p:extLst>
          </p:nvPr>
        </p:nvGraphicFramePr>
        <p:xfrm>
          <a:off x="4107000" y="4152900"/>
          <a:ext cx="4889500" cy="2095500"/>
        </p:xfrm>
        <a:graphic>
          <a:graphicData uri="http://schemas.openxmlformats.org/drawingml/2006/table">
            <a:tbl>
              <a:tblPr/>
              <a:tblGrid>
                <a:gridCol w="444500">
                  <a:extLst>
                    <a:ext uri="{9D8B030D-6E8A-4147-A177-3AD203B41FA5}">
                      <a16:colId xmlns:a16="http://schemas.microsoft.com/office/drawing/2014/main" val="20000"/>
                    </a:ext>
                  </a:extLst>
                </a:gridCol>
                <a:gridCol w="444500">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4500">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gridCol w="444500">
                  <a:extLst>
                    <a:ext uri="{9D8B030D-6E8A-4147-A177-3AD203B41FA5}">
                      <a16:colId xmlns:a16="http://schemas.microsoft.com/office/drawing/2014/main" val="20007"/>
                    </a:ext>
                  </a:extLst>
                </a:gridCol>
                <a:gridCol w="444500">
                  <a:extLst>
                    <a:ext uri="{9D8B030D-6E8A-4147-A177-3AD203B41FA5}">
                      <a16:colId xmlns:a16="http://schemas.microsoft.com/office/drawing/2014/main" val="20008"/>
                    </a:ext>
                  </a:extLst>
                </a:gridCol>
                <a:gridCol w="444500">
                  <a:extLst>
                    <a:ext uri="{9D8B030D-6E8A-4147-A177-3AD203B41FA5}">
                      <a16:colId xmlns:a16="http://schemas.microsoft.com/office/drawing/2014/main" val="20009"/>
                    </a:ext>
                  </a:extLst>
                </a:gridCol>
                <a:gridCol w="444500">
                  <a:extLst>
                    <a:ext uri="{9D8B030D-6E8A-4147-A177-3AD203B41FA5}">
                      <a16:colId xmlns:a16="http://schemas.microsoft.com/office/drawing/2014/main" val="20010"/>
                    </a:ext>
                  </a:extLst>
                </a:gridCol>
              </a:tblGrid>
              <a:tr h="190500">
                <a:tc>
                  <a:txBody>
                    <a:bodyPr/>
                    <a:lstStyle/>
                    <a:p>
                      <a:pPr algn="ctr" fontAlgn="b"/>
                      <a:r>
                        <a:rPr lang="en-US" sz="1100" b="0" i="0" u="none" strike="noStrike" dirty="0">
                          <a:solidFill>
                            <a:srgbClr val="000000"/>
                          </a:solidFill>
                          <a:latin typeface="Calibri"/>
                        </a:rPr>
                        <a:t>0.92</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90500">
                <a:tc>
                  <a:txBody>
                    <a:bodyPr/>
                    <a:lstStyle/>
                    <a:p>
                      <a:pPr algn="ctr" fontAlgn="b"/>
                      <a:r>
                        <a:rPr lang="en-US" sz="1100" b="0" i="0" u="none" strike="noStrike" dirty="0">
                          <a:solidFill>
                            <a:srgbClr val="000000"/>
                          </a:solidFill>
                          <a:latin typeface="Calibri"/>
                        </a:rPr>
                        <a:t>0.95</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0500">
                <a:tc>
                  <a:txBody>
                    <a:bodyPr/>
                    <a:lstStyle/>
                    <a:p>
                      <a:pPr algn="ctr" fontAlgn="b"/>
                      <a:r>
                        <a:rPr lang="en-US" sz="1100" b="0" i="0" u="none" strike="noStrike" dirty="0">
                          <a:solidFill>
                            <a:srgbClr val="000000"/>
                          </a:solidFill>
                          <a:latin typeface="Calibri"/>
                        </a:rPr>
                        <a:t>0.89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90500">
                <a:tc>
                  <a:txBody>
                    <a:bodyPr/>
                    <a:lstStyle/>
                    <a:p>
                      <a:pPr algn="ctr" fontAlgn="b"/>
                      <a:r>
                        <a:rPr lang="en-US" sz="1100" b="0" i="0" u="none" strike="noStrike">
                          <a:solidFill>
                            <a:srgbClr val="000000"/>
                          </a:solidFill>
                          <a:latin typeface="Calibri"/>
                        </a:rPr>
                        <a:t>0.71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90500">
                <a:tc>
                  <a:txBody>
                    <a:bodyPr/>
                    <a:lstStyle/>
                    <a:p>
                      <a:pPr algn="ctr" fontAlgn="b"/>
                      <a:r>
                        <a:rPr lang="en-US" sz="1100" b="0" i="0" u="none" strike="noStrike">
                          <a:solidFill>
                            <a:srgbClr val="000000"/>
                          </a:solidFill>
                          <a:latin typeface="Calibri"/>
                        </a:rPr>
                        <a:t>0.49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90500">
                <a:tc>
                  <a:txBody>
                    <a:bodyPr/>
                    <a:lstStyle/>
                    <a:p>
                      <a:pPr algn="ctr" fontAlgn="b"/>
                      <a:r>
                        <a:rPr lang="en-US" sz="1100" b="0" i="0" u="none" strike="noStrike">
                          <a:solidFill>
                            <a:srgbClr val="000000"/>
                          </a:solidFill>
                          <a:latin typeface="Calibri"/>
                        </a:rPr>
                        <a:t>0.86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90500">
                <a:tc>
                  <a:txBody>
                    <a:bodyPr/>
                    <a:lstStyle/>
                    <a:p>
                      <a:pPr algn="ctr" fontAlgn="b"/>
                      <a:r>
                        <a:rPr lang="en-US" sz="1100" b="0" i="0" u="none" strike="noStrike">
                          <a:solidFill>
                            <a:srgbClr val="000000"/>
                          </a:solidFill>
                          <a:latin typeface="Calibri"/>
                        </a:rPr>
                        <a:t>0.69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0500">
                <a:tc>
                  <a:txBody>
                    <a:bodyPr/>
                    <a:lstStyle/>
                    <a:p>
                      <a:pPr algn="ctr" fontAlgn="b"/>
                      <a:r>
                        <a:rPr lang="en-US" sz="1100" b="0" i="0" u="none" strike="noStrike">
                          <a:solidFill>
                            <a:srgbClr val="000000"/>
                          </a:solidFill>
                          <a:latin typeface="Calibri"/>
                        </a:rPr>
                        <a:t>0.79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90500">
                <a:tc>
                  <a:txBody>
                    <a:bodyPr/>
                    <a:lstStyle/>
                    <a:p>
                      <a:pPr algn="ctr" fontAlgn="b"/>
                      <a:r>
                        <a:rPr lang="en-US" sz="1100" b="0" i="0" u="none" strike="noStrike">
                          <a:solidFill>
                            <a:srgbClr val="000000"/>
                          </a:solidFill>
                          <a:latin typeface="Calibri"/>
                        </a:rPr>
                        <a:t>0.91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71116740"/>
              </p:ext>
            </p:extLst>
          </p:nvPr>
        </p:nvGraphicFramePr>
        <p:xfrm>
          <a:off x="3192600" y="3695700"/>
          <a:ext cx="4889500" cy="2095500"/>
        </p:xfrm>
        <a:graphic>
          <a:graphicData uri="http://schemas.openxmlformats.org/drawingml/2006/table">
            <a:tbl>
              <a:tblPr/>
              <a:tblGrid>
                <a:gridCol w="444500">
                  <a:extLst>
                    <a:ext uri="{9D8B030D-6E8A-4147-A177-3AD203B41FA5}">
                      <a16:colId xmlns:a16="http://schemas.microsoft.com/office/drawing/2014/main" val="20000"/>
                    </a:ext>
                  </a:extLst>
                </a:gridCol>
                <a:gridCol w="444500">
                  <a:extLst>
                    <a:ext uri="{9D8B030D-6E8A-4147-A177-3AD203B41FA5}">
                      <a16:colId xmlns:a16="http://schemas.microsoft.com/office/drawing/2014/main" val="20001"/>
                    </a:ext>
                  </a:extLst>
                </a:gridCol>
                <a:gridCol w="444500">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4500">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gridCol w="444500">
                  <a:extLst>
                    <a:ext uri="{9D8B030D-6E8A-4147-A177-3AD203B41FA5}">
                      <a16:colId xmlns:a16="http://schemas.microsoft.com/office/drawing/2014/main" val="20007"/>
                    </a:ext>
                  </a:extLst>
                </a:gridCol>
                <a:gridCol w="444500">
                  <a:extLst>
                    <a:ext uri="{9D8B030D-6E8A-4147-A177-3AD203B41FA5}">
                      <a16:colId xmlns:a16="http://schemas.microsoft.com/office/drawing/2014/main" val="20008"/>
                    </a:ext>
                  </a:extLst>
                </a:gridCol>
                <a:gridCol w="444500">
                  <a:extLst>
                    <a:ext uri="{9D8B030D-6E8A-4147-A177-3AD203B41FA5}">
                      <a16:colId xmlns:a16="http://schemas.microsoft.com/office/drawing/2014/main" val="20009"/>
                    </a:ext>
                  </a:extLst>
                </a:gridCol>
                <a:gridCol w="444500">
                  <a:extLst>
                    <a:ext uri="{9D8B030D-6E8A-4147-A177-3AD203B41FA5}">
                      <a16:colId xmlns:a16="http://schemas.microsoft.com/office/drawing/2014/main" val="20010"/>
                    </a:ext>
                  </a:extLst>
                </a:gridCol>
              </a:tblGrid>
              <a:tr h="190500">
                <a:tc>
                  <a:txBody>
                    <a:bodyPr/>
                    <a:lstStyle/>
                    <a:p>
                      <a:pPr algn="ctr" fontAlgn="b"/>
                      <a:r>
                        <a:rPr lang="en-US" sz="1100" b="0" i="0" u="none" strike="noStrike" dirty="0">
                          <a:solidFill>
                            <a:srgbClr val="000000"/>
                          </a:solidFill>
                          <a:latin typeface="Calibri"/>
                        </a:rPr>
                        <a:t>0.92</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90500">
                <a:tc>
                  <a:txBody>
                    <a:bodyPr/>
                    <a:lstStyle/>
                    <a:p>
                      <a:pPr algn="ctr" fontAlgn="b"/>
                      <a:r>
                        <a:rPr lang="en-US" sz="1100" b="0" i="0" u="none" strike="noStrike" dirty="0">
                          <a:solidFill>
                            <a:srgbClr val="000000"/>
                          </a:solidFill>
                          <a:latin typeface="Calibri"/>
                        </a:rPr>
                        <a:t>0.95</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0500">
                <a:tc>
                  <a:txBody>
                    <a:bodyPr/>
                    <a:lstStyle/>
                    <a:p>
                      <a:pPr algn="ctr" fontAlgn="b"/>
                      <a:r>
                        <a:rPr lang="en-US" sz="1100" b="0" i="0" u="none" strike="noStrike" dirty="0">
                          <a:solidFill>
                            <a:srgbClr val="000000"/>
                          </a:solidFill>
                          <a:latin typeface="Calibri"/>
                        </a:rPr>
                        <a:t>0.89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0500">
                <a:tc>
                  <a:txBody>
                    <a:bodyPr/>
                    <a:lstStyle/>
                    <a:p>
                      <a:pPr algn="ctr" fontAlgn="b"/>
                      <a:r>
                        <a:rPr lang="en-US" sz="1100" b="0" i="0" u="none" strike="noStrike" dirty="0">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90500">
                <a:tc>
                  <a:txBody>
                    <a:bodyPr/>
                    <a:lstStyle/>
                    <a:p>
                      <a:pPr algn="ctr" fontAlgn="b"/>
                      <a:r>
                        <a:rPr lang="en-US" sz="1100" b="0" i="0" u="none" strike="noStrike" dirty="0">
                          <a:solidFill>
                            <a:srgbClr val="000000"/>
                          </a:solidFill>
                          <a:latin typeface="Calibri"/>
                        </a:rPr>
                        <a:t>0.71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90500">
                <a:tc>
                  <a:txBody>
                    <a:bodyPr/>
                    <a:lstStyle/>
                    <a:p>
                      <a:pPr algn="ctr" fontAlgn="b"/>
                      <a:r>
                        <a:rPr lang="en-US" sz="1100" b="0" i="0" u="none" strike="noStrike">
                          <a:solidFill>
                            <a:srgbClr val="000000"/>
                          </a:solidFill>
                          <a:latin typeface="Calibri"/>
                        </a:rPr>
                        <a:t>0.49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0.60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90500">
                <a:tc>
                  <a:txBody>
                    <a:bodyPr/>
                    <a:lstStyle/>
                    <a:p>
                      <a:pPr algn="ctr" fontAlgn="b"/>
                      <a:r>
                        <a:rPr lang="en-US" sz="1100" b="0" i="0" u="none" strike="noStrike">
                          <a:solidFill>
                            <a:srgbClr val="000000"/>
                          </a:solidFill>
                          <a:latin typeface="Calibri"/>
                        </a:rPr>
                        <a:t>0.86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0500">
                <a:tc>
                  <a:txBody>
                    <a:bodyPr/>
                    <a:lstStyle/>
                    <a:p>
                      <a:pPr algn="ctr" fontAlgn="b"/>
                      <a:r>
                        <a:rPr lang="en-US" sz="1100" b="0" i="0" u="none" strike="noStrike">
                          <a:solidFill>
                            <a:srgbClr val="000000"/>
                          </a:solidFill>
                          <a:latin typeface="Calibri"/>
                        </a:rPr>
                        <a:t>0.96</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90500">
                <a:tc>
                  <a:txBody>
                    <a:bodyPr/>
                    <a:lstStyle/>
                    <a:p>
                      <a:pPr algn="ctr" fontAlgn="b"/>
                      <a:r>
                        <a:rPr lang="en-US" sz="1100" b="0" i="0" u="none" strike="noStrike">
                          <a:solidFill>
                            <a:srgbClr val="000000"/>
                          </a:solidFill>
                          <a:latin typeface="Calibri"/>
                        </a:rPr>
                        <a:t>0.69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0500">
                <a:tc>
                  <a:txBody>
                    <a:bodyPr/>
                    <a:lstStyle/>
                    <a:p>
                      <a:pPr algn="ctr" fontAlgn="b"/>
                      <a:r>
                        <a:rPr lang="en-US" sz="1100" b="0" i="0" u="none" strike="noStrike">
                          <a:solidFill>
                            <a:srgbClr val="000000"/>
                          </a:solidFill>
                          <a:latin typeface="Calibri"/>
                        </a:rPr>
                        <a:t>0.79</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0.69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0.97</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90500">
                <a:tc>
                  <a:txBody>
                    <a:bodyPr/>
                    <a:lstStyle/>
                    <a:p>
                      <a:pPr algn="ctr" fontAlgn="b"/>
                      <a:r>
                        <a:rPr lang="en-US" sz="1100" b="0" i="0" u="none" strike="noStrike">
                          <a:solidFill>
                            <a:srgbClr val="000000"/>
                          </a:solidFill>
                          <a:latin typeface="Calibri"/>
                        </a:rPr>
                        <a:t>0.91</a:t>
                      </a:r>
                    </a:p>
                  </a:txBody>
                  <a:tcPr marL="9525" marR="9525" marT="9525" marB="0" anchor="b">
                    <a:lnL w="381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0.94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latin typeface="Calibri"/>
                        </a:rPr>
                        <a:t>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0.89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latin typeface="Calibri"/>
                        </a:rPr>
                        <a:t>0.93</a:t>
                      </a:r>
                    </a:p>
                  </a:txBody>
                  <a:tcPr marL="9525" marR="9525" marT="9525" marB="0" anchor="b">
                    <a:lnL w="12700" cap="flat" cmpd="sng" algn="ctr">
                      <a:solidFill>
                        <a:schemeClr val="tx1"/>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
        <p:nvSpPr>
          <p:cNvPr id="7" name="TextBox 6"/>
          <p:cNvSpPr txBox="1">
            <a:spLocks noChangeArrowheads="1"/>
          </p:cNvSpPr>
          <p:nvPr/>
        </p:nvSpPr>
        <p:spPr bwMode="auto">
          <a:xfrm>
            <a:off x="8145600" y="34671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t>R</a:t>
            </a:r>
          </a:p>
        </p:txBody>
      </p:sp>
      <p:sp>
        <p:nvSpPr>
          <p:cNvPr id="8" name="TextBox 7"/>
          <p:cNvSpPr txBox="1">
            <a:spLocks noChangeArrowheads="1"/>
          </p:cNvSpPr>
          <p:nvPr/>
        </p:nvSpPr>
        <p:spPr bwMode="auto">
          <a:xfrm>
            <a:off x="9060000" y="3924300"/>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t>G</a:t>
            </a:r>
          </a:p>
        </p:txBody>
      </p:sp>
      <p:sp>
        <p:nvSpPr>
          <p:cNvPr id="9" name="TextBox 8"/>
          <p:cNvSpPr txBox="1">
            <a:spLocks noChangeArrowheads="1"/>
          </p:cNvSpPr>
          <p:nvPr/>
        </p:nvSpPr>
        <p:spPr bwMode="auto">
          <a:xfrm>
            <a:off x="9822000" y="43053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t>B</a:t>
            </a:r>
          </a:p>
        </p:txBody>
      </p:sp>
      <p:sp>
        <p:nvSpPr>
          <p:cNvPr id="10" name="TextBox 9"/>
          <p:cNvSpPr txBox="1">
            <a:spLocks noChangeArrowheads="1"/>
          </p:cNvSpPr>
          <p:nvPr/>
        </p:nvSpPr>
        <p:spPr bwMode="auto">
          <a:xfrm>
            <a:off x="2583000" y="3467100"/>
            <a:ext cx="595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t>row</a:t>
            </a:r>
          </a:p>
        </p:txBody>
      </p:sp>
      <p:cxnSp>
        <p:nvCxnSpPr>
          <p:cNvPr id="11" name="Straight Arrow Connector 10"/>
          <p:cNvCxnSpPr/>
          <p:nvPr/>
        </p:nvCxnSpPr>
        <p:spPr>
          <a:xfrm rot="5400000">
            <a:off x="1897201" y="4838700"/>
            <a:ext cx="1828800" cy="31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2"/>
          <p:cNvSpPr txBox="1">
            <a:spLocks noChangeArrowheads="1"/>
          </p:cNvSpPr>
          <p:nvPr/>
        </p:nvSpPr>
        <p:spPr bwMode="auto">
          <a:xfrm>
            <a:off x="3116400" y="3314700"/>
            <a:ext cx="1004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t>column</a:t>
            </a:r>
          </a:p>
        </p:txBody>
      </p:sp>
      <p:cxnSp>
        <p:nvCxnSpPr>
          <p:cNvPr id="13" name="Straight Arrow Connector 12"/>
          <p:cNvCxnSpPr/>
          <p:nvPr/>
        </p:nvCxnSpPr>
        <p:spPr>
          <a:xfrm>
            <a:off x="4107000" y="3543300"/>
            <a:ext cx="4038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963135"/>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2081</TotalTime>
  <Words>2340</Words>
  <Application>Microsoft Office PowerPoint</Application>
  <PresentationFormat>Widescreen</PresentationFormat>
  <Paragraphs>714</Paragraphs>
  <Slides>77</Slides>
  <Notes>8</Notes>
  <HiddenSlides>5</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77</vt:i4>
      </vt:variant>
    </vt:vector>
  </HeadingPairs>
  <TitlesOfParts>
    <vt:vector size="88" baseType="lpstr">
      <vt:lpstr>Gill Sans</vt:lpstr>
      <vt:lpstr>Arial</vt:lpstr>
      <vt:lpstr>Calibri</vt:lpstr>
      <vt:lpstr>Calibri Light</vt:lpstr>
      <vt:lpstr>Cambria Math</vt:lpstr>
      <vt:lpstr>Georgia</vt:lpstr>
      <vt:lpstr>Impact</vt:lpstr>
      <vt:lpstr>Verdana</vt:lpstr>
      <vt:lpstr>Wingdings</vt:lpstr>
      <vt:lpstr>Uwaterloo_Theme</vt:lpstr>
      <vt:lpstr>Uwaterloo</vt:lpstr>
      <vt:lpstr>Digital Image : How To Capture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Bare-sensor imaging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Pinhole size</vt:lpstr>
      <vt:lpstr>Pinhole size</vt:lpstr>
      <vt:lpstr>Pinhole size</vt:lpstr>
      <vt:lpstr>PowerPoint Presentation</vt:lpstr>
      <vt:lpstr>What about light efficiency?</vt:lpstr>
      <vt:lpstr>PowerPoint Presentation</vt:lpstr>
      <vt:lpstr>PowerPoint Presentation</vt:lpstr>
      <vt:lpstr>Thin lens model</vt:lpstr>
      <vt:lpstr>Thin lens model</vt:lpstr>
      <vt:lpstr>PowerPoint Presentation</vt:lpstr>
      <vt:lpstr>The lens camera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Field of view</vt:lpstr>
      <vt:lpstr>Field of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Diffraction limit</vt:lpstr>
      <vt:lpstr>Diffraction limit</vt:lpstr>
      <vt:lpstr>Diffraction limit</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127</cp:revision>
  <dcterms:created xsi:type="dcterms:W3CDTF">2018-10-10T19:11:49Z</dcterms:created>
  <dcterms:modified xsi:type="dcterms:W3CDTF">2019-01-29T12:41:23Z</dcterms:modified>
</cp:coreProperties>
</file>